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1"/>
  </p:sldMasterIdLst>
  <p:notesMasterIdLst>
    <p:notesMasterId r:id="rId25"/>
  </p:notesMasterIdLst>
  <p:sldIdLst>
    <p:sldId id="256" r:id="rId2"/>
    <p:sldId id="267" r:id="rId3"/>
    <p:sldId id="263" r:id="rId4"/>
    <p:sldId id="295" r:id="rId5"/>
    <p:sldId id="276" r:id="rId6"/>
    <p:sldId id="277" r:id="rId7"/>
    <p:sldId id="292" r:id="rId8"/>
    <p:sldId id="293" r:id="rId9"/>
    <p:sldId id="294" r:id="rId10"/>
    <p:sldId id="278" r:id="rId11"/>
    <p:sldId id="279" r:id="rId12"/>
    <p:sldId id="280" r:id="rId13"/>
    <p:sldId id="281" r:id="rId14"/>
    <p:sldId id="282" r:id="rId15"/>
    <p:sldId id="283" r:id="rId16"/>
    <p:sldId id="284" r:id="rId17"/>
    <p:sldId id="285" r:id="rId18"/>
    <p:sldId id="286" r:id="rId19"/>
    <p:sldId id="287" r:id="rId20"/>
    <p:sldId id="288" r:id="rId21"/>
    <p:sldId id="289" r:id="rId22"/>
    <p:sldId id="290" r:id="rId23"/>
    <p:sldId id="29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A53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72"/>
    <p:restoredTop sz="94393"/>
  </p:normalViewPr>
  <p:slideViewPr>
    <p:cSldViewPr snapToGrid="0" snapToObjects="1">
      <p:cViewPr varScale="1">
        <p:scale>
          <a:sx n="74" d="100"/>
          <a:sy n="74" d="100"/>
        </p:scale>
        <p:origin x="192" y="720"/>
      </p:cViewPr>
      <p:guideLst>
        <p:guide pos="3840"/>
        <p:guide orient="horz" pos="216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1A752A-D9B5-F349-81EB-9CE1E8AAC274}" type="datetimeFigureOut">
              <a:rPr lang="pt-BR" smtClean="0"/>
              <a:t>01/05/17</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Clique para editar os estilos de texto mestres</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35AF79-63C3-8240-89AF-808CFECFDA91}" type="slidenum">
              <a:rPr lang="pt-BR" smtClean="0"/>
              <a:t>‹n.º›</a:t>
            </a:fld>
            <a:endParaRPr lang="pt-BR"/>
          </a:p>
        </p:txBody>
      </p:sp>
    </p:spTree>
    <p:extLst>
      <p:ext uri="{BB962C8B-B14F-4D97-AF65-F5344CB8AC3E}">
        <p14:creationId xmlns:p14="http://schemas.microsoft.com/office/powerpoint/2010/main" val="838129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335AF79-63C3-8240-89AF-808CFECFDA91}" type="slidenum">
              <a:rPr lang="pt-BR" smtClean="0"/>
              <a:t>19</a:t>
            </a:fld>
            <a:endParaRPr lang="pt-BR"/>
          </a:p>
        </p:txBody>
      </p:sp>
    </p:spTree>
    <p:extLst>
      <p:ext uri="{BB962C8B-B14F-4D97-AF65-F5344CB8AC3E}">
        <p14:creationId xmlns:p14="http://schemas.microsoft.com/office/powerpoint/2010/main" val="2041890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335AF79-63C3-8240-89AF-808CFECFDA91}" type="slidenum">
              <a:rPr lang="pt-BR" smtClean="0"/>
              <a:t>20</a:t>
            </a:fld>
            <a:endParaRPr lang="pt-BR"/>
          </a:p>
        </p:txBody>
      </p:sp>
    </p:spTree>
    <p:extLst>
      <p:ext uri="{BB962C8B-B14F-4D97-AF65-F5344CB8AC3E}">
        <p14:creationId xmlns:p14="http://schemas.microsoft.com/office/powerpoint/2010/main" val="645019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335AF79-63C3-8240-89AF-808CFECFDA91}" type="slidenum">
              <a:rPr lang="pt-BR" smtClean="0"/>
              <a:t>21</a:t>
            </a:fld>
            <a:endParaRPr lang="pt-BR"/>
          </a:p>
        </p:txBody>
      </p:sp>
    </p:spTree>
    <p:extLst>
      <p:ext uri="{BB962C8B-B14F-4D97-AF65-F5344CB8AC3E}">
        <p14:creationId xmlns:p14="http://schemas.microsoft.com/office/powerpoint/2010/main" val="13788443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335AF79-63C3-8240-89AF-808CFECFDA91}" type="slidenum">
              <a:rPr lang="pt-BR" smtClean="0"/>
              <a:t>22</a:t>
            </a:fld>
            <a:endParaRPr lang="pt-BR"/>
          </a:p>
        </p:txBody>
      </p:sp>
    </p:spTree>
    <p:extLst>
      <p:ext uri="{BB962C8B-B14F-4D97-AF65-F5344CB8AC3E}">
        <p14:creationId xmlns:p14="http://schemas.microsoft.com/office/powerpoint/2010/main" val="760264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335AF79-63C3-8240-89AF-808CFECFDA91}" type="slidenum">
              <a:rPr lang="pt-BR" smtClean="0"/>
              <a:t>23</a:t>
            </a:fld>
            <a:endParaRPr lang="pt-BR"/>
          </a:p>
        </p:txBody>
      </p:sp>
    </p:spTree>
    <p:extLst>
      <p:ext uri="{BB962C8B-B14F-4D97-AF65-F5344CB8AC3E}">
        <p14:creationId xmlns:p14="http://schemas.microsoft.com/office/powerpoint/2010/main" val="774097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7" name="Rectangle 6"/>
          <p:cNvSpPr/>
          <p:nvPr/>
        </p:nvSpPr>
        <p:spPr>
          <a:xfrm>
            <a:off x="0" y="6413747"/>
            <a:ext cx="12188825" cy="4572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49622"/>
            <a:ext cx="12188825" cy="64008"/>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pt-BR" dirty="0"/>
          </a:p>
        </p:txBody>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t-BR" smtClean="0"/>
              <a:t>Clique para editar estilo do título mestre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t-BR" smtClean="0"/>
              <a:t>Clique para editar o estilo do subtítulo mestre</a:t>
            </a:r>
            <a:endParaRPr lang="en-US" dirty="0"/>
          </a:p>
        </p:txBody>
      </p:sp>
      <p:sp>
        <p:nvSpPr>
          <p:cNvPr id="4" name="Date Placeholder 3"/>
          <p:cNvSpPr>
            <a:spLocks noGrp="1"/>
          </p:cNvSpPr>
          <p:nvPr>
            <p:ph type="dt" sz="half" idx="10"/>
          </p:nvPr>
        </p:nvSpPr>
        <p:spPr/>
        <p:txBody>
          <a:bodyPr anchor="ctr" anchorCtr="1"/>
          <a:lstStyle>
            <a:lvl1pPr>
              <a:defRPr>
                <a:ln>
                  <a:noFill/>
                </a:ln>
              </a:defRPr>
            </a:lvl1pPr>
          </a:lstStyle>
          <a:p>
            <a:fld id="{4BDF68E2-58F2-4D09-BE8B-E3BD06533059}" type="datetimeFigureOut">
              <a:rPr lang="en-US" smtClean="0"/>
              <a:pPr/>
              <a:t>4/30/17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nchor="ctr" anchorCtr="1"/>
          <a:lstStyle/>
          <a:p>
            <a:fld id="{4FAB73BC-B049-4115-A692-8D63A059BFB8}" type="slidenum">
              <a:rPr lang="en-US" smtClean="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estilo do título mestre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t-BR" smtClean="0"/>
              <a:t>Clique para editar os estilos de texto mestres</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4/30/17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e Texto Verticais">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pt-BR" smtClean="0"/>
              <a:t>Clique para editar estilo do título mestre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pt-BR" smtClean="0"/>
              <a:t>Clique para editar os estilos de texto mestres</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4/30/17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estilo do título mestre</a:t>
            </a:r>
            <a:endParaRPr lang="en-US" dirty="0"/>
          </a:p>
        </p:txBody>
      </p:sp>
      <p:sp>
        <p:nvSpPr>
          <p:cNvPr id="3" name="Content Placeholder 2"/>
          <p:cNvSpPr>
            <a:spLocks noGrp="1"/>
          </p:cNvSpPr>
          <p:nvPr>
            <p:ph idx="1"/>
          </p:nvPr>
        </p:nvSpPr>
        <p:spPr/>
        <p:txBody>
          <a:bodyPr/>
          <a:lstStyle/>
          <a:p>
            <a:pPr lvl="0"/>
            <a:r>
              <a:rPr lang="pt-BR" smtClean="0"/>
              <a:t>Clique para editar os estilos de texto mestres</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4/30/17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‹n.º›</a:t>
            </a:fld>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ção">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t-BR" smtClean="0"/>
              <a:t>Clique para editar estilo do título mestre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os estilos de texto mestres</a:t>
            </a:r>
          </a:p>
        </p:txBody>
      </p:sp>
      <p:sp>
        <p:nvSpPr>
          <p:cNvPr id="4" name="Date Placeholder 3"/>
          <p:cNvSpPr>
            <a:spLocks noGrp="1"/>
          </p:cNvSpPr>
          <p:nvPr>
            <p:ph type="dt" sz="half" idx="10"/>
          </p:nvPr>
        </p:nvSpPr>
        <p:spPr/>
        <p:txBody>
          <a:bodyPr/>
          <a:lstStyle/>
          <a:p>
            <a:fld id="{20EBB0C4-6273-4C6E-B9BD-2EDC30F1CD52}" type="datetimeFigureOut">
              <a:rPr lang="en-US" smtClean="0"/>
              <a:t>4/30/17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‹n.º›</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t-BR" smtClean="0"/>
              <a:t>Clique para editar estilo do título mestre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pt-BR" smtClean="0"/>
              <a:t>Clique para editar os estilos de texto mestres</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t-BR" smtClean="0"/>
              <a:t>Clique para editar os estilos de texto mestres</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4/30/17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t-BR" smtClean="0"/>
              <a:t>Clique para editar estilo do título mestre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os estilos de texto mestres</a:t>
            </a:r>
          </a:p>
        </p:txBody>
      </p:sp>
      <p:sp>
        <p:nvSpPr>
          <p:cNvPr id="4" name="Content Placeholder 3"/>
          <p:cNvSpPr>
            <a:spLocks noGrp="1"/>
          </p:cNvSpPr>
          <p:nvPr>
            <p:ph sz="half" idx="2"/>
          </p:nvPr>
        </p:nvSpPr>
        <p:spPr>
          <a:xfrm>
            <a:off x="1097280" y="2582334"/>
            <a:ext cx="4937760" cy="3378200"/>
          </a:xfrm>
        </p:spPr>
        <p:txBody>
          <a:bodyPr/>
          <a:lstStyle/>
          <a:p>
            <a:pPr lvl="0"/>
            <a:r>
              <a:rPr lang="pt-BR" smtClean="0"/>
              <a:t>Clique para editar os estilos de texto mestres</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os estilos de texto mestres</a:t>
            </a:r>
          </a:p>
        </p:txBody>
      </p:sp>
      <p:sp>
        <p:nvSpPr>
          <p:cNvPr id="6" name="Content Placeholder 5"/>
          <p:cNvSpPr>
            <a:spLocks noGrp="1"/>
          </p:cNvSpPr>
          <p:nvPr>
            <p:ph sz="quarter" idx="4"/>
          </p:nvPr>
        </p:nvSpPr>
        <p:spPr>
          <a:xfrm>
            <a:off x="6217920" y="2582334"/>
            <a:ext cx="4937760" cy="3378200"/>
          </a:xfrm>
        </p:spPr>
        <p:txBody>
          <a:bodyPr/>
          <a:lstStyle/>
          <a:p>
            <a:pPr lvl="0"/>
            <a:r>
              <a:rPr lang="pt-BR" smtClean="0"/>
              <a:t>Clique para editar os estilos de texto mestres</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4/30/17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estilo do título mestre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4/30/17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smtClean="0"/>
              <a:t>4/30/17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t-BR" smtClean="0"/>
              <a:t>Clique para editar estilo do título mestre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t-BR" smtClean="0"/>
              <a:t>Clique para editar os estilos de texto mestres</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os estilos de texto mestres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smtClean="0"/>
              <a:t>4/30/17</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pt-BR" smtClean="0"/>
              <a:t>Clique para editar estilo do título mestre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dirty="0" smtClean="0"/>
              <a:t>Arraste a imagem para o espaço reservado ou clique no ícone para adicionar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os estilos de texto mestres</a:t>
            </a:r>
          </a:p>
        </p:txBody>
      </p:sp>
      <p:sp>
        <p:nvSpPr>
          <p:cNvPr id="5" name="Date Placeholder 4"/>
          <p:cNvSpPr>
            <a:spLocks noGrp="1"/>
          </p:cNvSpPr>
          <p:nvPr>
            <p:ph type="dt" sz="half" idx="10"/>
          </p:nvPr>
        </p:nvSpPr>
        <p:spPr/>
        <p:txBody>
          <a:bodyPr/>
          <a:lstStyle/>
          <a:p>
            <a:fld id="{C9CAD897-D46E-4AD2-BD9B-49DD3E640873}" type="datetimeFigureOut">
              <a:rPr lang="en-US" smtClean="0"/>
              <a:t>4/30/17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r>
              <a:rPr lang="pt-BR" dirty="0" smtClean="0"/>
              <a:t>	</a:t>
            </a:r>
            <a:endParaRPr lang="pt-BR" dirty="0"/>
          </a:p>
        </p:txBody>
      </p:sp>
      <p:sp>
        <p:nvSpPr>
          <p:cNvPr id="9" name="Rectangle 8"/>
          <p:cNvSpPr/>
          <p:nvPr/>
        </p:nvSpPr>
        <p:spPr>
          <a:xfrm>
            <a:off x="15" y="6334316"/>
            <a:ext cx="12191985" cy="66484"/>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t-BR" smtClean="0"/>
              <a:t>Clique para editar estilo do título mestre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t-BR" dirty="0" smtClean="0"/>
              <a:t>Clique para editar os estilos de texto mestres</a:t>
            </a:r>
          </a:p>
          <a:p>
            <a:pPr lvl="1"/>
            <a:r>
              <a:rPr lang="pt-BR" dirty="0" smtClean="0"/>
              <a:t>Segundo nível</a:t>
            </a:r>
          </a:p>
          <a:p>
            <a:pPr lvl="2"/>
            <a:r>
              <a:rPr lang="pt-BR" dirty="0" smtClean="0"/>
              <a:t>Terceiro nível</a:t>
            </a:r>
          </a:p>
          <a:p>
            <a:pPr lvl="3"/>
            <a:r>
              <a:rPr lang="pt-BR" dirty="0" smtClean="0"/>
              <a:t>Quarto nível</a:t>
            </a:r>
          </a:p>
          <a:p>
            <a:pPr lvl="4"/>
            <a:r>
              <a:rPr lang="pt-BR" dirty="0" smtClean="0"/>
              <a:t>Quinto nível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smtClean="0"/>
              <a:t>4/30/17</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smtClean="0"/>
              <a:pPr/>
              <a:t>‹n.º›</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0865067"/>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Lst>
  <p:timing>
    <p:tnLst>
      <p:par>
        <p:cTn id="1" dur="indefinite" restart="never" nodeType="tmRoot"/>
      </p:par>
    </p:tnLst>
  </p:timing>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ctrTitle"/>
          </p:nvPr>
        </p:nvSpPr>
        <p:spPr/>
        <p:txBody>
          <a:bodyPr>
            <a:normAutofit/>
          </a:bodyPr>
          <a:lstStyle/>
          <a:p>
            <a:pPr algn="ctr"/>
            <a:r>
              <a:rPr lang="pt-BR" sz="7200" b="1" dirty="0"/>
              <a:t>CURSO </a:t>
            </a:r>
            <a:r>
              <a:rPr lang="pt-BR" sz="7200" b="1" dirty="0" smtClean="0"/>
              <a:t>XAMARIN</a:t>
            </a:r>
            <a:endParaRPr lang="pt-BR" sz="7200" dirty="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0796" y="815896"/>
            <a:ext cx="2891367" cy="1330629"/>
          </a:xfrm>
          <a:prstGeom prst="rect">
            <a:avLst/>
          </a:prstGeom>
        </p:spPr>
      </p:pic>
      <p:sp>
        <p:nvSpPr>
          <p:cNvPr id="15" name="CaixaDeTexto 14"/>
          <p:cNvSpPr txBox="1"/>
          <p:nvPr/>
        </p:nvSpPr>
        <p:spPr>
          <a:xfrm>
            <a:off x="8943975" y="6600825"/>
            <a:ext cx="184731" cy="369332"/>
          </a:xfrm>
          <a:prstGeom prst="rect">
            <a:avLst/>
          </a:prstGeom>
          <a:noFill/>
        </p:spPr>
        <p:txBody>
          <a:bodyPr wrap="none" rtlCol="0">
            <a:spAutoFit/>
          </a:bodyPr>
          <a:lstStyle/>
          <a:p>
            <a:endParaRPr lang="pt-BR" dirty="0"/>
          </a:p>
        </p:txBody>
      </p:sp>
      <p:sp>
        <p:nvSpPr>
          <p:cNvPr id="2" name="CaixaDeTexto 1"/>
          <p:cNvSpPr txBox="1"/>
          <p:nvPr/>
        </p:nvSpPr>
        <p:spPr>
          <a:xfrm>
            <a:off x="8721809" y="5906125"/>
            <a:ext cx="2433871" cy="369332"/>
          </a:xfrm>
          <a:prstGeom prst="rect">
            <a:avLst/>
          </a:prstGeom>
          <a:noFill/>
        </p:spPr>
        <p:txBody>
          <a:bodyPr wrap="none" rtlCol="0">
            <a:spAutoFit/>
          </a:bodyPr>
          <a:lstStyle/>
          <a:p>
            <a:pPr algn="r"/>
            <a:r>
              <a:rPr lang="pt-BR" dirty="0" smtClean="0"/>
              <a:t>Instrutor: Carlos Gabriel</a:t>
            </a:r>
            <a:endParaRPr lang="pt-BR" dirty="0"/>
          </a:p>
        </p:txBody>
      </p:sp>
    </p:spTree>
    <p:extLst>
      <p:ext uri="{BB962C8B-B14F-4D97-AF65-F5344CB8AC3E}">
        <p14:creationId xmlns:p14="http://schemas.microsoft.com/office/powerpoint/2010/main" val="4391137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smtClean="0"/>
              <a:t>Funcionalidades de uma </a:t>
            </a:r>
            <a:r>
              <a:rPr lang="pt-BR" smtClean="0"/>
              <a:t>ListView</a:t>
            </a:r>
            <a:br>
              <a:rPr lang="pt-BR" smtClean="0"/>
            </a:br>
            <a:r>
              <a:rPr lang="pt-BR" sz="2800" err="1" smtClean="0"/>
              <a:t>Refresh</a:t>
            </a:r>
            <a:endParaRPr lang="pt-BR" sz="2800"/>
          </a:p>
        </p:txBody>
      </p:sp>
      <p:sp>
        <p:nvSpPr>
          <p:cNvPr id="3" name="Retângulo 2"/>
          <p:cNvSpPr/>
          <p:nvPr/>
        </p:nvSpPr>
        <p:spPr>
          <a:xfrm>
            <a:off x="1097280" y="1882588"/>
            <a:ext cx="10058400" cy="4247317"/>
          </a:xfrm>
          <a:prstGeom prst="rect">
            <a:avLst/>
          </a:prstGeom>
        </p:spPr>
        <p:txBody>
          <a:bodyPr wrap="square">
            <a:spAutoFit/>
          </a:bodyPr>
          <a:lstStyle/>
          <a:p>
            <a:endParaRPr lang="pt-BR" smtClean="0">
              <a:solidFill>
                <a:srgbClr val="D3D7CE"/>
              </a:solidFill>
              <a:latin typeface="Menlo" charset="0"/>
            </a:endParaRPr>
          </a:p>
          <a:p>
            <a:endParaRPr lang="pt-BR">
              <a:solidFill>
                <a:srgbClr val="D3D7CE"/>
              </a:solidFill>
              <a:latin typeface="Menlo" charset="0"/>
            </a:endParaRPr>
          </a:p>
          <a:p>
            <a:r>
              <a:rPr lang="pt-BR" smtClean="0">
                <a:solidFill>
                  <a:srgbClr val="D3D7CE"/>
                </a:solidFill>
                <a:latin typeface="Menlo" charset="0"/>
              </a:rPr>
              <a:t>&lt;</a:t>
            </a:r>
            <a:r>
              <a:rPr lang="pt-BR">
                <a:solidFill>
                  <a:srgbClr val="AD7FA7"/>
                </a:solidFill>
                <a:latin typeface="Menlo" charset="0"/>
              </a:rPr>
              <a:t>ListView </a:t>
            </a:r>
            <a:r>
              <a:rPr lang="pt-BR" err="1">
                <a:solidFill>
                  <a:srgbClr val="719ECF"/>
                </a:solidFill>
                <a:latin typeface="Menlo" charset="0"/>
              </a:rPr>
              <a:t>x:Name</a:t>
            </a:r>
            <a:r>
              <a:rPr lang="pt-BR">
                <a:solidFill>
                  <a:srgbClr val="D3D7CE"/>
                </a:solidFill>
                <a:latin typeface="Menlo" charset="0"/>
              </a:rPr>
              <a:t>=</a:t>
            </a:r>
            <a:r>
              <a:rPr lang="pt-BR">
                <a:solidFill>
                  <a:srgbClr val="EDD400"/>
                </a:solidFill>
                <a:latin typeface="Menlo" charset="0"/>
              </a:rPr>
              <a:t>"</a:t>
            </a:r>
            <a:r>
              <a:rPr lang="pt-BR" err="1">
                <a:solidFill>
                  <a:srgbClr val="EDD400"/>
                </a:solidFill>
                <a:latin typeface="Menlo" charset="0"/>
              </a:rPr>
              <a:t>listView</a:t>
            </a:r>
            <a:r>
              <a:rPr lang="pt-BR">
                <a:solidFill>
                  <a:srgbClr val="EDD400"/>
                </a:solidFill>
                <a:latin typeface="Menlo" charset="0"/>
              </a:rPr>
              <a:t>"</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a:solidFill>
                  <a:srgbClr val="719ECF"/>
                </a:solidFill>
                <a:latin typeface="Menlo" charset="0"/>
              </a:rPr>
              <a:t>ItemTemplate</a:t>
            </a:r>
            <a:r>
              <a:rPr lang="pt-BR">
                <a:solidFill>
                  <a:srgbClr val="D3D7CE"/>
                </a:solidFill>
                <a:latin typeface="Menlo" charset="0"/>
              </a:rPr>
              <a:t>=</a:t>
            </a:r>
            <a:r>
              <a:rPr lang="pt-BR">
                <a:solidFill>
                  <a:srgbClr val="EDD400"/>
                </a:solidFill>
                <a:latin typeface="Menlo" charset="0"/>
              </a:rPr>
              <a:t>"{</a:t>
            </a:r>
            <a:r>
              <a:rPr lang="pt-BR" err="1">
                <a:solidFill>
                  <a:srgbClr val="EDD400"/>
                </a:solidFill>
                <a:latin typeface="Menlo" charset="0"/>
              </a:rPr>
              <a:t>StaticResource</a:t>
            </a:r>
            <a:r>
              <a:rPr lang="pt-BR">
                <a:solidFill>
                  <a:srgbClr val="EDD400"/>
                </a:solidFill>
                <a:latin typeface="Menlo" charset="0"/>
              </a:rPr>
              <a:t> </a:t>
            </a:r>
            <a:r>
              <a:rPr lang="pt-BR" err="1">
                <a:solidFill>
                  <a:srgbClr val="EDD400"/>
                </a:solidFill>
                <a:latin typeface="Menlo" charset="0"/>
              </a:rPr>
              <a:t>template</a:t>
            </a:r>
            <a:r>
              <a:rPr lang="pt-BR">
                <a:solidFill>
                  <a:srgbClr val="EDD400"/>
                </a:solidFill>
                <a:latin typeface="Menlo" charset="0"/>
              </a:rPr>
              <a:t>}"</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a:solidFill>
                  <a:srgbClr val="719ECF"/>
                </a:solidFill>
                <a:latin typeface="Menlo" charset="0"/>
              </a:rPr>
              <a:t>ItemsSource</a:t>
            </a:r>
            <a:r>
              <a:rPr lang="pt-BR">
                <a:solidFill>
                  <a:srgbClr val="D3D7CE"/>
                </a:solidFill>
                <a:latin typeface="Menlo" charset="0"/>
              </a:rPr>
              <a:t>=</a:t>
            </a:r>
            <a:r>
              <a:rPr lang="pt-BR">
                <a:solidFill>
                  <a:srgbClr val="EDD400"/>
                </a:solidFill>
                <a:latin typeface="Menlo" charset="0"/>
              </a:rPr>
              <a:t>"{</a:t>
            </a:r>
            <a:r>
              <a:rPr lang="pt-BR" err="1">
                <a:solidFill>
                  <a:srgbClr val="EDD400"/>
                </a:solidFill>
                <a:latin typeface="Menlo" charset="0"/>
              </a:rPr>
              <a:t>Binding</a:t>
            </a:r>
            <a:r>
              <a:rPr lang="pt-BR">
                <a:solidFill>
                  <a:srgbClr val="EDD400"/>
                </a:solidFill>
                <a:latin typeface="Menlo" charset="0"/>
              </a:rPr>
              <a:t> Pessoas}"</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a:solidFill>
                  <a:srgbClr val="719ECF"/>
                </a:solidFill>
                <a:latin typeface="Menlo" charset="0"/>
              </a:rPr>
              <a:t>RowHeight</a:t>
            </a:r>
            <a:r>
              <a:rPr lang="pt-BR">
                <a:solidFill>
                  <a:srgbClr val="D3D7CE"/>
                </a:solidFill>
                <a:latin typeface="Menlo" charset="0"/>
              </a:rPr>
              <a:t>=</a:t>
            </a:r>
            <a:r>
              <a:rPr lang="pt-BR">
                <a:solidFill>
                  <a:srgbClr val="EDD400"/>
                </a:solidFill>
                <a:latin typeface="Menlo" charset="0"/>
              </a:rPr>
              <a:t>"</a:t>
            </a:r>
            <a:r>
              <a:rPr lang="pt-BR" smtClean="0">
                <a:solidFill>
                  <a:srgbClr val="EDD400"/>
                </a:solidFill>
                <a:latin typeface="Menlo" charset="0"/>
              </a:rPr>
              <a:t>60”</a:t>
            </a:r>
          </a:p>
          <a:p>
            <a:r>
              <a:rPr lang="pt-BR" smtClean="0">
                <a:solidFill>
                  <a:srgbClr val="D3D7CE"/>
                </a:solidFill>
                <a:latin typeface="Menlo" charset="0"/>
              </a:rPr>
              <a:t>//</a:t>
            </a:r>
            <a:r>
              <a:rPr lang="pt-BR" smtClean="0">
                <a:solidFill>
                  <a:schemeClr val="bg1">
                    <a:lumMod val="85000"/>
                  </a:schemeClr>
                </a:solidFill>
                <a:latin typeface="Menlo" charset="0"/>
              </a:rPr>
              <a:t>Habilita o </a:t>
            </a:r>
            <a:r>
              <a:rPr lang="pt-BR" err="1" smtClean="0">
                <a:solidFill>
                  <a:schemeClr val="bg1">
                    <a:lumMod val="85000"/>
                  </a:schemeClr>
                </a:solidFill>
                <a:latin typeface="Menlo" charset="0"/>
              </a:rPr>
              <a:t>icone</a:t>
            </a:r>
            <a:r>
              <a:rPr lang="pt-BR" smtClean="0">
                <a:solidFill>
                  <a:schemeClr val="bg1">
                    <a:lumMod val="85000"/>
                  </a:schemeClr>
                </a:solidFill>
                <a:latin typeface="Menlo" charset="0"/>
              </a:rPr>
              <a:t> de </a:t>
            </a:r>
            <a:r>
              <a:rPr lang="pt-BR" err="1" smtClean="0">
                <a:solidFill>
                  <a:schemeClr val="bg1">
                    <a:lumMod val="85000"/>
                  </a:schemeClr>
                </a:solidFill>
                <a:latin typeface="Menlo" charset="0"/>
              </a:rPr>
              <a:t>refresh</a:t>
            </a:r>
            <a:r>
              <a:rPr lang="pt-BR" smtClean="0">
                <a:solidFill>
                  <a:schemeClr val="bg1">
                    <a:lumMod val="85000"/>
                  </a:schemeClr>
                </a:solidFill>
                <a:latin typeface="Menlo" charset="0"/>
              </a:rPr>
              <a:t>, indicando que o </a:t>
            </a:r>
            <a:r>
              <a:rPr lang="pt-BR" err="1" smtClean="0">
                <a:solidFill>
                  <a:schemeClr val="bg1">
                    <a:lumMod val="85000"/>
                  </a:schemeClr>
                </a:solidFill>
                <a:latin typeface="Menlo" charset="0"/>
              </a:rPr>
              <a:t>refresh</a:t>
            </a:r>
            <a:r>
              <a:rPr lang="pt-BR" smtClean="0">
                <a:solidFill>
                  <a:schemeClr val="bg1">
                    <a:lumMod val="85000"/>
                  </a:schemeClr>
                </a:solidFill>
                <a:latin typeface="Menlo" charset="0"/>
              </a:rPr>
              <a:t> da lista esta ocorrendo</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a:solidFill>
                  <a:srgbClr val="719ECF"/>
                </a:solidFill>
                <a:latin typeface="Menlo" charset="0"/>
              </a:rPr>
              <a:t>IsRefreshing</a:t>
            </a:r>
            <a:r>
              <a:rPr lang="pt-BR">
                <a:solidFill>
                  <a:srgbClr val="D3D7CE"/>
                </a:solidFill>
                <a:latin typeface="Menlo" charset="0"/>
              </a:rPr>
              <a:t>=</a:t>
            </a:r>
            <a:r>
              <a:rPr lang="pt-BR">
                <a:solidFill>
                  <a:srgbClr val="EDD400"/>
                </a:solidFill>
                <a:latin typeface="Menlo" charset="0"/>
              </a:rPr>
              <a:t>"{</a:t>
            </a:r>
            <a:r>
              <a:rPr lang="pt-BR" err="1">
                <a:solidFill>
                  <a:srgbClr val="EDD400"/>
                </a:solidFill>
                <a:latin typeface="Menlo" charset="0"/>
              </a:rPr>
              <a:t>Binding</a:t>
            </a:r>
            <a:r>
              <a:rPr lang="pt-BR">
                <a:solidFill>
                  <a:srgbClr val="EDD400"/>
                </a:solidFill>
                <a:latin typeface="Menlo" charset="0"/>
              </a:rPr>
              <a:t> </a:t>
            </a:r>
            <a:r>
              <a:rPr lang="pt-BR" err="1">
                <a:solidFill>
                  <a:srgbClr val="EDD400"/>
                </a:solidFill>
                <a:latin typeface="Menlo" charset="0"/>
              </a:rPr>
              <a:t>IsRefreshing</a:t>
            </a:r>
            <a:r>
              <a:rPr lang="pt-BR" smtClean="0">
                <a:solidFill>
                  <a:srgbClr val="EDD400"/>
                </a:solidFill>
                <a:latin typeface="Menlo" charset="0"/>
              </a:rPr>
              <a:t>}”</a:t>
            </a:r>
          </a:p>
          <a:p>
            <a:r>
              <a:rPr lang="pt-BR">
                <a:solidFill>
                  <a:srgbClr val="D3D7CE"/>
                </a:solidFill>
                <a:latin typeface="Menlo" charset="0"/>
              </a:rPr>
              <a:t>//Habilita o processo de </a:t>
            </a:r>
            <a:r>
              <a:rPr lang="pt-BR" err="1" smtClean="0">
                <a:solidFill>
                  <a:srgbClr val="D3D7CE"/>
                </a:solidFill>
                <a:latin typeface="Menlo" charset="0"/>
              </a:rPr>
              <a:t>refresh</a:t>
            </a:r>
            <a:r>
              <a:rPr lang="pt-BR" smtClean="0">
                <a:solidFill>
                  <a:srgbClr val="D3D7CE"/>
                </a:solidFill>
                <a:latin typeface="Menlo" charset="0"/>
              </a:rPr>
              <a:t> da lista</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a:solidFill>
                  <a:srgbClr val="719ECF"/>
                </a:solidFill>
                <a:latin typeface="Menlo" charset="0"/>
              </a:rPr>
              <a:t>IsPullToRefreshEnabled</a:t>
            </a:r>
            <a:r>
              <a:rPr lang="pt-BR">
                <a:solidFill>
                  <a:srgbClr val="D3D7CE"/>
                </a:solidFill>
                <a:latin typeface="Menlo" charset="0"/>
              </a:rPr>
              <a:t>=</a:t>
            </a:r>
            <a:r>
              <a:rPr lang="pt-BR">
                <a:solidFill>
                  <a:srgbClr val="EDD400"/>
                </a:solidFill>
                <a:latin typeface="Menlo" charset="0"/>
              </a:rPr>
              <a:t>"</a:t>
            </a:r>
            <a:r>
              <a:rPr lang="pt-BR" err="1" smtClean="0">
                <a:solidFill>
                  <a:srgbClr val="EDD400"/>
                </a:solidFill>
                <a:latin typeface="Menlo" charset="0"/>
              </a:rPr>
              <a:t>true</a:t>
            </a:r>
            <a:r>
              <a:rPr lang="pt-BR" smtClean="0">
                <a:solidFill>
                  <a:srgbClr val="EDD400"/>
                </a:solidFill>
                <a:latin typeface="Menlo" charset="0"/>
              </a:rPr>
              <a:t>”</a:t>
            </a:r>
          </a:p>
          <a:p>
            <a:r>
              <a:rPr lang="pt-BR">
                <a:solidFill>
                  <a:srgbClr val="D3D7CE"/>
                </a:solidFill>
                <a:latin typeface="Menlo" charset="0"/>
              </a:rPr>
              <a:t>//</a:t>
            </a:r>
            <a:r>
              <a:rPr lang="pt-BR" err="1">
                <a:solidFill>
                  <a:srgbClr val="D3D7CE"/>
                </a:solidFill>
                <a:latin typeface="Menlo" charset="0"/>
              </a:rPr>
              <a:t>Command</a:t>
            </a:r>
            <a:r>
              <a:rPr lang="pt-BR">
                <a:solidFill>
                  <a:srgbClr val="D3D7CE"/>
                </a:solidFill>
                <a:latin typeface="Menlo" charset="0"/>
              </a:rPr>
              <a:t> </a:t>
            </a:r>
            <a:r>
              <a:rPr lang="pt-BR" smtClean="0">
                <a:solidFill>
                  <a:srgbClr val="D3D7CE"/>
                </a:solidFill>
                <a:latin typeface="Menlo" charset="0"/>
              </a:rPr>
              <a:t>que </a:t>
            </a:r>
            <a:r>
              <a:rPr lang="pt-BR">
                <a:solidFill>
                  <a:srgbClr val="D3D7CE"/>
                </a:solidFill>
                <a:latin typeface="Menlo" charset="0"/>
              </a:rPr>
              <a:t>executa a ação de </a:t>
            </a:r>
            <a:r>
              <a:rPr lang="pt-BR" err="1">
                <a:solidFill>
                  <a:srgbClr val="D3D7CE"/>
                </a:solidFill>
                <a:latin typeface="Menlo" charset="0"/>
              </a:rPr>
              <a:t>refresh</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a:solidFill>
                  <a:srgbClr val="719ECF"/>
                </a:solidFill>
                <a:latin typeface="Menlo" charset="0"/>
              </a:rPr>
              <a:t>RefreshCommand</a:t>
            </a:r>
            <a:r>
              <a:rPr lang="pt-BR">
                <a:solidFill>
                  <a:srgbClr val="D3D7CE"/>
                </a:solidFill>
                <a:latin typeface="Menlo" charset="0"/>
              </a:rPr>
              <a:t>=</a:t>
            </a:r>
            <a:r>
              <a:rPr lang="pt-BR">
                <a:solidFill>
                  <a:srgbClr val="EDD400"/>
                </a:solidFill>
                <a:latin typeface="Menlo" charset="0"/>
              </a:rPr>
              <a:t>"{</a:t>
            </a:r>
            <a:r>
              <a:rPr lang="pt-BR" err="1">
                <a:solidFill>
                  <a:srgbClr val="EDD400"/>
                </a:solidFill>
                <a:latin typeface="Menlo" charset="0"/>
              </a:rPr>
              <a:t>Binding</a:t>
            </a:r>
            <a:r>
              <a:rPr lang="pt-BR">
                <a:solidFill>
                  <a:srgbClr val="EDD400"/>
                </a:solidFill>
                <a:latin typeface="Menlo" charset="0"/>
              </a:rPr>
              <a:t> </a:t>
            </a:r>
            <a:r>
              <a:rPr lang="pt-BR" err="1">
                <a:solidFill>
                  <a:srgbClr val="EDD400"/>
                </a:solidFill>
                <a:latin typeface="Menlo" charset="0"/>
              </a:rPr>
              <a:t>RefreshList</a:t>
            </a:r>
            <a:r>
              <a:rPr lang="pt-BR">
                <a:solidFill>
                  <a:srgbClr val="EDD400"/>
                </a:solidFill>
                <a:latin typeface="Menlo" charset="0"/>
              </a:rPr>
              <a:t>}"</a:t>
            </a:r>
            <a:r>
              <a:rPr lang="pt-BR">
                <a:solidFill>
                  <a:srgbClr val="AD7FA7"/>
                </a:solidFill>
                <a:latin typeface="Menlo" charset="0"/>
              </a:rPr>
              <a:t> </a:t>
            </a:r>
            <a:r>
              <a:rPr lang="pt-BR">
                <a:solidFill>
                  <a:srgbClr val="D3D7CE"/>
                </a:solidFill>
                <a:latin typeface="Menlo" charset="0"/>
              </a:rPr>
              <a:t>/&gt;</a:t>
            </a:r>
            <a:r>
              <a:rPr lang="pt-BR"/>
              <a:t> </a:t>
            </a:r>
            <a:endParaRPr lang="pt-BR" smtClean="0"/>
          </a:p>
          <a:p>
            <a:endParaRPr lang="pt-BR"/>
          </a:p>
          <a:p>
            <a:endParaRPr lang="pt-BR"/>
          </a:p>
        </p:txBody>
      </p:sp>
    </p:spTree>
    <p:extLst>
      <p:ext uri="{BB962C8B-B14F-4D97-AF65-F5344CB8AC3E}">
        <p14:creationId xmlns:p14="http://schemas.microsoft.com/office/powerpoint/2010/main" val="201638366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dirty="0" smtClean="0"/>
              <a:t>Funcionalidades de uma </a:t>
            </a:r>
            <a:r>
              <a:rPr lang="pt-BR" dirty="0" smtClean="0"/>
              <a:t>ListView</a:t>
            </a:r>
            <a:br>
              <a:rPr lang="pt-BR" dirty="0" smtClean="0"/>
            </a:br>
            <a:r>
              <a:rPr lang="pt-BR" sz="2800" dirty="0" smtClean="0"/>
              <a:t>Selecionar item</a:t>
            </a:r>
            <a:endParaRPr lang="pt-BR" sz="2800" dirty="0"/>
          </a:p>
        </p:txBody>
      </p:sp>
      <p:sp>
        <p:nvSpPr>
          <p:cNvPr id="4" name="Retângulo 3"/>
          <p:cNvSpPr/>
          <p:nvPr/>
        </p:nvSpPr>
        <p:spPr>
          <a:xfrm>
            <a:off x="1097280" y="1929243"/>
            <a:ext cx="10058400" cy="3139321"/>
          </a:xfrm>
          <a:prstGeom prst="rect">
            <a:avLst/>
          </a:prstGeom>
        </p:spPr>
        <p:txBody>
          <a:bodyPr wrap="square">
            <a:spAutoFit/>
          </a:bodyPr>
          <a:lstStyle/>
          <a:p>
            <a:endParaRPr lang="pt-BR" smtClean="0">
              <a:solidFill>
                <a:srgbClr val="D3D7CE"/>
              </a:solidFill>
              <a:latin typeface="Menlo" charset="0"/>
            </a:endParaRPr>
          </a:p>
          <a:p>
            <a:endParaRPr lang="pt-BR">
              <a:solidFill>
                <a:srgbClr val="D3D7CE"/>
              </a:solidFill>
              <a:latin typeface="Menlo" charset="0"/>
            </a:endParaRPr>
          </a:p>
          <a:p>
            <a:endParaRPr lang="pt-BR" smtClean="0">
              <a:solidFill>
                <a:srgbClr val="D3D7CE"/>
              </a:solidFill>
              <a:latin typeface="Menlo" charset="0"/>
            </a:endParaRPr>
          </a:p>
          <a:p>
            <a:r>
              <a:rPr lang="pt-BR" smtClean="0">
                <a:solidFill>
                  <a:srgbClr val="D3D7CE"/>
                </a:solidFill>
                <a:latin typeface="Menlo" charset="0"/>
              </a:rPr>
              <a:t>&lt;</a:t>
            </a:r>
            <a:r>
              <a:rPr lang="pt-BR">
                <a:solidFill>
                  <a:srgbClr val="AD7FA7"/>
                </a:solidFill>
                <a:latin typeface="Menlo" charset="0"/>
              </a:rPr>
              <a:t>ListView </a:t>
            </a:r>
            <a:r>
              <a:rPr lang="pt-BR" err="1">
                <a:solidFill>
                  <a:srgbClr val="719ECF"/>
                </a:solidFill>
                <a:latin typeface="Menlo" charset="0"/>
              </a:rPr>
              <a:t>x:Name</a:t>
            </a:r>
            <a:r>
              <a:rPr lang="pt-BR">
                <a:solidFill>
                  <a:srgbClr val="D3D7CE"/>
                </a:solidFill>
                <a:latin typeface="Menlo" charset="0"/>
              </a:rPr>
              <a:t>=</a:t>
            </a:r>
            <a:r>
              <a:rPr lang="pt-BR">
                <a:solidFill>
                  <a:srgbClr val="EDD400"/>
                </a:solidFill>
                <a:latin typeface="Menlo" charset="0"/>
              </a:rPr>
              <a:t>"</a:t>
            </a:r>
            <a:r>
              <a:rPr lang="pt-BR" err="1">
                <a:solidFill>
                  <a:srgbClr val="EDD400"/>
                </a:solidFill>
                <a:latin typeface="Menlo" charset="0"/>
              </a:rPr>
              <a:t>listView</a:t>
            </a:r>
            <a:r>
              <a:rPr lang="pt-BR">
                <a:solidFill>
                  <a:srgbClr val="EDD400"/>
                </a:solidFill>
                <a:latin typeface="Menlo" charset="0"/>
              </a:rPr>
              <a:t>"</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a:solidFill>
                  <a:srgbClr val="719ECF"/>
                </a:solidFill>
                <a:latin typeface="Menlo" charset="0"/>
              </a:rPr>
              <a:t>ItemTemplate</a:t>
            </a:r>
            <a:r>
              <a:rPr lang="pt-BR">
                <a:solidFill>
                  <a:srgbClr val="D3D7CE"/>
                </a:solidFill>
                <a:latin typeface="Menlo" charset="0"/>
              </a:rPr>
              <a:t>=</a:t>
            </a:r>
            <a:r>
              <a:rPr lang="pt-BR">
                <a:solidFill>
                  <a:srgbClr val="EDD400"/>
                </a:solidFill>
                <a:latin typeface="Menlo" charset="0"/>
              </a:rPr>
              <a:t>"{</a:t>
            </a:r>
            <a:r>
              <a:rPr lang="pt-BR" err="1">
                <a:solidFill>
                  <a:srgbClr val="EDD400"/>
                </a:solidFill>
                <a:latin typeface="Menlo" charset="0"/>
              </a:rPr>
              <a:t>StaticResource</a:t>
            </a:r>
            <a:r>
              <a:rPr lang="pt-BR">
                <a:solidFill>
                  <a:srgbClr val="EDD400"/>
                </a:solidFill>
                <a:latin typeface="Menlo" charset="0"/>
              </a:rPr>
              <a:t> </a:t>
            </a:r>
            <a:r>
              <a:rPr lang="pt-BR" err="1">
                <a:solidFill>
                  <a:srgbClr val="EDD400"/>
                </a:solidFill>
                <a:latin typeface="Menlo" charset="0"/>
              </a:rPr>
              <a:t>template</a:t>
            </a:r>
            <a:r>
              <a:rPr lang="pt-BR">
                <a:solidFill>
                  <a:srgbClr val="EDD400"/>
                </a:solidFill>
                <a:latin typeface="Menlo" charset="0"/>
              </a:rPr>
              <a:t>}"</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a:solidFill>
                  <a:srgbClr val="719ECF"/>
                </a:solidFill>
                <a:latin typeface="Menlo" charset="0"/>
              </a:rPr>
              <a:t>ItemsSource</a:t>
            </a:r>
            <a:r>
              <a:rPr lang="pt-BR">
                <a:solidFill>
                  <a:srgbClr val="D3D7CE"/>
                </a:solidFill>
                <a:latin typeface="Menlo" charset="0"/>
              </a:rPr>
              <a:t>=</a:t>
            </a:r>
            <a:r>
              <a:rPr lang="pt-BR">
                <a:solidFill>
                  <a:srgbClr val="EDD400"/>
                </a:solidFill>
                <a:latin typeface="Menlo" charset="0"/>
              </a:rPr>
              <a:t>"{</a:t>
            </a:r>
            <a:r>
              <a:rPr lang="pt-BR" err="1">
                <a:solidFill>
                  <a:srgbClr val="EDD400"/>
                </a:solidFill>
                <a:latin typeface="Menlo" charset="0"/>
              </a:rPr>
              <a:t>Binding</a:t>
            </a:r>
            <a:r>
              <a:rPr lang="pt-BR">
                <a:solidFill>
                  <a:srgbClr val="EDD400"/>
                </a:solidFill>
                <a:latin typeface="Menlo" charset="0"/>
              </a:rPr>
              <a:t> Pessoas}"</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a:solidFill>
                  <a:srgbClr val="719ECF"/>
                </a:solidFill>
                <a:latin typeface="Menlo" charset="0"/>
              </a:rPr>
              <a:t>RowHeight</a:t>
            </a:r>
            <a:r>
              <a:rPr lang="pt-BR">
                <a:solidFill>
                  <a:srgbClr val="D3D7CE"/>
                </a:solidFill>
                <a:latin typeface="Menlo" charset="0"/>
              </a:rPr>
              <a:t>=</a:t>
            </a:r>
            <a:r>
              <a:rPr lang="pt-BR">
                <a:solidFill>
                  <a:srgbClr val="EDD400"/>
                </a:solidFill>
                <a:latin typeface="Menlo" charset="0"/>
              </a:rPr>
              <a:t>"</a:t>
            </a:r>
            <a:r>
              <a:rPr lang="pt-BR" smtClean="0">
                <a:solidFill>
                  <a:srgbClr val="EDD400"/>
                </a:solidFill>
                <a:latin typeface="Menlo" charset="0"/>
              </a:rPr>
              <a:t>60”</a:t>
            </a:r>
          </a:p>
          <a:p>
            <a:r>
              <a:rPr lang="pt-BR" smtClean="0">
                <a:solidFill>
                  <a:schemeClr val="bg1">
                    <a:lumMod val="85000"/>
                  </a:schemeClr>
                </a:solidFill>
                <a:latin typeface="Menlo" charset="0"/>
              </a:rPr>
              <a:t>//Evento de seleção de item. Semelhante ao </a:t>
            </a:r>
            <a:r>
              <a:rPr lang="pt-BR" err="1" smtClean="0">
                <a:solidFill>
                  <a:schemeClr val="bg1">
                    <a:lumMod val="85000"/>
                  </a:schemeClr>
                </a:solidFill>
                <a:latin typeface="Menlo" charset="0"/>
              </a:rPr>
              <a:t>clicked</a:t>
            </a:r>
            <a:r>
              <a:rPr lang="pt-BR" smtClean="0">
                <a:solidFill>
                  <a:schemeClr val="bg1">
                    <a:lumMod val="85000"/>
                  </a:schemeClr>
                </a:solidFill>
                <a:latin typeface="Menlo" charset="0"/>
              </a:rPr>
              <a:t> do </a:t>
            </a:r>
            <a:r>
              <a:rPr lang="pt-BR" err="1" smtClean="0">
                <a:solidFill>
                  <a:schemeClr val="bg1">
                    <a:lumMod val="85000"/>
                  </a:schemeClr>
                </a:solidFill>
                <a:latin typeface="Menlo" charset="0"/>
              </a:rPr>
              <a:t>button</a:t>
            </a:r>
            <a:r>
              <a:rPr lang="pt-BR" smtClean="0">
                <a:solidFill>
                  <a:schemeClr val="bg1">
                    <a:lumMod val="85000"/>
                  </a:schemeClr>
                </a:solidFill>
                <a:latin typeface="Menlo" charset="0"/>
              </a:rPr>
              <a:t>, é executado no </a:t>
            </a:r>
            <a:r>
              <a:rPr lang="pt-BR" err="1" smtClean="0">
                <a:solidFill>
                  <a:schemeClr val="bg1">
                    <a:lumMod val="85000"/>
                  </a:schemeClr>
                </a:solidFill>
                <a:latin typeface="Menlo" charset="0"/>
              </a:rPr>
              <a:t>code-behind</a:t>
            </a:r>
            <a:r>
              <a:rPr lang="pt-BR" smtClean="0">
                <a:solidFill>
                  <a:schemeClr val="bg1">
                    <a:lumMod val="85000"/>
                  </a:schemeClr>
                </a:solidFill>
                <a:latin typeface="Menlo" charset="0"/>
              </a:rPr>
              <a:t> do </a:t>
            </a:r>
            <a:r>
              <a:rPr lang="pt-BR" err="1" smtClean="0">
                <a:solidFill>
                  <a:schemeClr val="bg1">
                    <a:lumMod val="85000"/>
                  </a:schemeClr>
                </a:solidFill>
                <a:latin typeface="Menlo" charset="0"/>
              </a:rPr>
              <a:t>xaml</a:t>
            </a:r>
            <a:r>
              <a:rPr lang="pt-BR" smtClean="0">
                <a:solidFill>
                  <a:schemeClr val="bg1">
                    <a:lumMod val="85000"/>
                  </a:schemeClr>
                </a:solidFill>
                <a:latin typeface="Menlo" charset="0"/>
              </a:rPr>
              <a:t>. </a:t>
            </a:r>
            <a:r>
              <a:rPr lang="pt-BR" err="1" smtClean="0">
                <a:solidFill>
                  <a:schemeClr val="bg1">
                    <a:lumMod val="85000"/>
                  </a:schemeClr>
                </a:solidFill>
                <a:latin typeface="Menlo" charset="0"/>
              </a:rPr>
              <a:t>Obtem</a:t>
            </a:r>
            <a:r>
              <a:rPr lang="pt-BR" smtClean="0">
                <a:solidFill>
                  <a:schemeClr val="bg1">
                    <a:lumMod val="85000"/>
                  </a:schemeClr>
                </a:solidFill>
                <a:latin typeface="Menlo" charset="0"/>
              </a:rPr>
              <a:t> todo o contexto de uma célula da lista</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a:solidFill>
                  <a:srgbClr val="719ECF"/>
                </a:solidFill>
                <a:latin typeface="Menlo" charset="0"/>
              </a:rPr>
              <a:t>ItemSelected</a:t>
            </a:r>
            <a:r>
              <a:rPr lang="pt-BR">
                <a:solidFill>
                  <a:srgbClr val="D3D7CE"/>
                </a:solidFill>
                <a:latin typeface="Menlo" charset="0"/>
              </a:rPr>
              <a:t>=</a:t>
            </a:r>
            <a:r>
              <a:rPr lang="pt-BR">
                <a:solidFill>
                  <a:srgbClr val="EDD400"/>
                </a:solidFill>
                <a:latin typeface="Menlo" charset="0"/>
              </a:rPr>
              <a:t>"</a:t>
            </a:r>
            <a:r>
              <a:rPr lang="pt-BR" err="1">
                <a:solidFill>
                  <a:srgbClr val="EDD400"/>
                </a:solidFill>
                <a:latin typeface="Menlo" charset="0"/>
              </a:rPr>
              <a:t>OnSelectLine</a:t>
            </a:r>
            <a:r>
              <a:rPr lang="pt-BR">
                <a:solidFill>
                  <a:srgbClr val="EDD400"/>
                </a:solidFill>
                <a:latin typeface="Menlo" charset="0"/>
              </a:rPr>
              <a:t>"</a:t>
            </a:r>
            <a:r>
              <a:rPr lang="pt-BR">
                <a:solidFill>
                  <a:srgbClr val="AD7FA7"/>
                </a:solidFill>
                <a:latin typeface="Menlo" charset="0"/>
              </a:rPr>
              <a:t> </a:t>
            </a:r>
            <a:r>
              <a:rPr lang="pt-BR">
                <a:solidFill>
                  <a:srgbClr val="D3D7CE"/>
                </a:solidFill>
                <a:latin typeface="Menlo" charset="0"/>
              </a:rPr>
              <a:t>/&gt;</a:t>
            </a:r>
            <a:r>
              <a:rPr lang="pt-BR"/>
              <a:t> </a:t>
            </a:r>
          </a:p>
        </p:txBody>
      </p:sp>
    </p:spTree>
    <p:extLst>
      <p:ext uri="{BB962C8B-B14F-4D97-AF65-F5344CB8AC3E}">
        <p14:creationId xmlns:p14="http://schemas.microsoft.com/office/powerpoint/2010/main" val="4673571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smtClean="0"/>
              <a:t>Funcionalidades de uma </a:t>
            </a:r>
            <a:r>
              <a:rPr lang="pt-BR" smtClean="0"/>
              <a:t>ListView</a:t>
            </a:r>
            <a:br>
              <a:rPr lang="pt-BR" smtClean="0"/>
            </a:br>
            <a:r>
              <a:rPr lang="pt-BR" sz="2800" smtClean="0"/>
              <a:t>Selecionar item</a:t>
            </a:r>
            <a:endParaRPr lang="pt-BR" sz="2800"/>
          </a:p>
        </p:txBody>
      </p:sp>
      <p:sp>
        <p:nvSpPr>
          <p:cNvPr id="3" name="Retângulo 2"/>
          <p:cNvSpPr/>
          <p:nvPr/>
        </p:nvSpPr>
        <p:spPr>
          <a:xfrm>
            <a:off x="1066800" y="1859339"/>
            <a:ext cx="10058400" cy="4339650"/>
          </a:xfrm>
          <a:prstGeom prst="rect">
            <a:avLst/>
          </a:prstGeom>
        </p:spPr>
        <p:txBody>
          <a:bodyPr wrap="square">
            <a:spAutoFit/>
          </a:bodyPr>
          <a:lstStyle/>
          <a:p>
            <a:endParaRPr lang="pt-BR" smtClean="0">
              <a:solidFill>
                <a:srgbClr val="AD7FA7"/>
              </a:solidFill>
              <a:latin typeface="Menlo" charset="0"/>
            </a:endParaRPr>
          </a:p>
          <a:p>
            <a:r>
              <a:rPr lang="pt-BR" err="1" smtClean="0">
                <a:solidFill>
                  <a:srgbClr val="AD7FA7"/>
                </a:solidFill>
                <a:latin typeface="Menlo" charset="0"/>
              </a:rPr>
              <a:t>void</a:t>
            </a:r>
            <a:r>
              <a:rPr lang="pt-BR">
                <a:solidFill>
                  <a:srgbClr val="D3D7CE"/>
                </a:solidFill>
                <a:latin typeface="Menlo" charset="0"/>
              </a:rPr>
              <a:t> </a:t>
            </a:r>
            <a:r>
              <a:rPr lang="pt-BR" err="1">
                <a:solidFill>
                  <a:srgbClr val="D3D7CE"/>
                </a:solidFill>
                <a:latin typeface="Menlo" charset="0"/>
              </a:rPr>
              <a:t>OnSelectLine</a:t>
            </a:r>
            <a:r>
              <a:rPr lang="pt-BR">
                <a:solidFill>
                  <a:srgbClr val="D3D7CE"/>
                </a:solidFill>
                <a:latin typeface="Menlo" charset="0"/>
              </a:rPr>
              <a:t>(</a:t>
            </a:r>
            <a:r>
              <a:rPr lang="pt-BR" err="1">
                <a:solidFill>
                  <a:srgbClr val="AD7FA7"/>
                </a:solidFill>
                <a:latin typeface="Menlo" charset="0"/>
              </a:rPr>
              <a:t>object</a:t>
            </a:r>
            <a:r>
              <a:rPr lang="pt-BR">
                <a:solidFill>
                  <a:srgbClr val="D3D7CE"/>
                </a:solidFill>
                <a:latin typeface="Menlo" charset="0"/>
              </a:rPr>
              <a:t> </a:t>
            </a:r>
            <a:r>
              <a:rPr lang="pt-BR" err="1">
                <a:solidFill>
                  <a:srgbClr val="D3D7CE"/>
                </a:solidFill>
                <a:latin typeface="Menlo" charset="0"/>
              </a:rPr>
              <a:t>sender</a:t>
            </a:r>
            <a:r>
              <a:rPr lang="pt-BR">
                <a:solidFill>
                  <a:srgbClr val="D3D7CE"/>
                </a:solidFill>
                <a:latin typeface="Menlo" charset="0"/>
              </a:rPr>
              <a:t>, </a:t>
            </a:r>
            <a:r>
              <a:rPr lang="pt-BR" err="1">
                <a:solidFill>
                  <a:srgbClr val="8AE233"/>
                </a:solidFill>
                <a:latin typeface="Menlo" charset="0"/>
              </a:rPr>
              <a:t>SelectedItemChangedEventArgs</a:t>
            </a:r>
            <a:r>
              <a:rPr lang="pt-BR">
                <a:solidFill>
                  <a:srgbClr val="D3D7CE"/>
                </a:solidFill>
                <a:latin typeface="Menlo" charset="0"/>
              </a:rPr>
              <a:t> e)</a:t>
            </a:r>
            <a:br>
              <a:rPr lang="pt-BR">
                <a:solidFill>
                  <a:srgbClr val="D3D7CE"/>
                </a:solidFill>
                <a:latin typeface="Menlo" charset="0"/>
              </a:rPr>
            </a:br>
            <a:r>
              <a:rPr lang="pt-BR">
                <a:solidFill>
                  <a:srgbClr val="D3D7CE"/>
                </a:solidFill>
                <a:latin typeface="Menlo" charset="0"/>
              </a:rPr>
              <a:t>        {</a:t>
            </a:r>
            <a:br>
              <a:rPr lang="pt-BR">
                <a:solidFill>
                  <a:srgbClr val="D3D7CE"/>
                </a:solidFill>
                <a:latin typeface="Menlo" charset="0"/>
              </a:rPr>
            </a:br>
            <a:r>
              <a:rPr lang="pt-BR">
                <a:solidFill>
                  <a:srgbClr val="D3D7CE"/>
                </a:solidFill>
                <a:latin typeface="Menlo" charset="0"/>
              </a:rPr>
              <a:t>            </a:t>
            </a:r>
            <a:r>
              <a:rPr lang="pt-BR" smtClean="0">
                <a:solidFill>
                  <a:srgbClr val="D3D7CE"/>
                </a:solidFill>
                <a:latin typeface="Menlo" charset="0"/>
              </a:rPr>
              <a:t>(</a:t>
            </a:r>
            <a:r>
              <a:rPr lang="pt-BR" err="1" smtClean="0">
                <a:solidFill>
                  <a:srgbClr val="D3D7CE"/>
                </a:solidFill>
                <a:latin typeface="Menlo" charset="0"/>
              </a:rPr>
              <a:t>e.SelectedItem</a:t>
            </a:r>
            <a:r>
              <a:rPr lang="pt-BR">
                <a:solidFill>
                  <a:srgbClr val="D3D7CE"/>
                </a:solidFill>
                <a:latin typeface="Menlo" charset="0"/>
              </a:rPr>
              <a:t> == </a:t>
            </a:r>
            <a:r>
              <a:rPr lang="pt-BR" err="1">
                <a:solidFill>
                  <a:srgbClr val="CE5C00"/>
                </a:solidFill>
                <a:latin typeface="Menlo" charset="0"/>
              </a:rPr>
              <a:t>null</a:t>
            </a:r>
            <a:r>
              <a:rPr lang="pt-BR">
                <a:solidFill>
                  <a:srgbClr val="D3D7CE"/>
                </a:solidFill>
                <a:latin typeface="Menlo" charset="0"/>
              </a:rPr>
              <a:t>)</a:t>
            </a:r>
            <a:br>
              <a:rPr lang="pt-BR">
                <a:solidFill>
                  <a:srgbClr val="D3D7CE"/>
                </a:solidFill>
                <a:latin typeface="Menlo" charset="0"/>
              </a:rPr>
            </a:br>
            <a:r>
              <a:rPr lang="pt-BR">
                <a:solidFill>
                  <a:srgbClr val="D3D7CE"/>
                </a:solidFill>
                <a:latin typeface="Menlo" charset="0"/>
              </a:rPr>
              <a:t>            {</a:t>
            </a:r>
            <a:br>
              <a:rPr lang="pt-BR">
                <a:solidFill>
                  <a:srgbClr val="D3D7CE"/>
                </a:solidFill>
                <a:latin typeface="Menlo" charset="0"/>
              </a:rPr>
            </a:br>
            <a:r>
              <a:rPr lang="pt-BR">
                <a:solidFill>
                  <a:srgbClr val="D3D7CE"/>
                </a:solidFill>
                <a:latin typeface="Menlo" charset="0"/>
              </a:rPr>
              <a:t>                </a:t>
            </a:r>
            <a:r>
              <a:rPr lang="pt-BR" err="1">
                <a:solidFill>
                  <a:srgbClr val="AD7FA7"/>
                </a:solidFill>
                <a:latin typeface="Menlo" charset="0"/>
              </a:rPr>
              <a:t>return</a:t>
            </a:r>
            <a:r>
              <a:rPr lang="pt-BR">
                <a:solidFill>
                  <a:srgbClr val="D3D7CE"/>
                </a:solidFill>
                <a:latin typeface="Menlo" charset="0"/>
              </a:rPr>
              <a:t>; </a:t>
            </a:r>
            <a:r>
              <a:rPr lang="pt-BR">
                <a:solidFill>
                  <a:srgbClr val="FFC000"/>
                </a:solidFill>
                <a:latin typeface="Menlo" charset="0"/>
              </a:rPr>
              <a:t>//</a:t>
            </a:r>
            <a:r>
              <a:rPr lang="pt-BR" err="1" smtClean="0">
                <a:solidFill>
                  <a:srgbClr val="FFC000"/>
                </a:solidFill>
                <a:latin typeface="Menlo" charset="0"/>
              </a:rPr>
              <a:t>ItemSelected</a:t>
            </a:r>
            <a:r>
              <a:rPr lang="pt-BR" smtClean="0">
                <a:solidFill>
                  <a:srgbClr val="FFC000"/>
                </a:solidFill>
                <a:latin typeface="Menlo" charset="0"/>
              </a:rPr>
              <a:t> é</a:t>
            </a:r>
            <a:r>
              <a:rPr lang="pt-BR">
                <a:solidFill>
                  <a:srgbClr val="FFC000"/>
                </a:solidFill>
                <a:latin typeface="Menlo" charset="0"/>
              </a:rPr>
              <a:t> </a:t>
            </a:r>
            <a:r>
              <a:rPr lang="pt-BR" smtClean="0">
                <a:solidFill>
                  <a:srgbClr val="FFC000"/>
                </a:solidFill>
                <a:latin typeface="Menlo" charset="0"/>
              </a:rPr>
              <a:t>executado na</a:t>
            </a:r>
            <a:r>
              <a:rPr lang="pt-BR">
                <a:solidFill>
                  <a:srgbClr val="FFC000"/>
                </a:solidFill>
                <a:latin typeface="Menlo" charset="0"/>
              </a:rPr>
              <a:t> </a:t>
            </a:r>
            <a:r>
              <a:rPr lang="pt-BR" err="1">
                <a:solidFill>
                  <a:srgbClr val="FFC000"/>
                </a:solidFill>
                <a:latin typeface="Menlo" charset="0"/>
              </a:rPr>
              <a:t>deselection</a:t>
            </a:r>
            <a:r>
              <a:rPr lang="pt-BR">
                <a:solidFill>
                  <a:srgbClr val="FFC000"/>
                </a:solidFill>
                <a:latin typeface="Menlo" charset="0"/>
              </a:rPr>
              <a:t>, </a:t>
            </a:r>
            <a:r>
              <a:rPr lang="pt-BR" smtClean="0">
                <a:solidFill>
                  <a:srgbClr val="FFC000"/>
                </a:solidFill>
                <a:latin typeface="Menlo" charset="0"/>
              </a:rPr>
              <a:t>cada</a:t>
            </a:r>
            <a:r>
              <a:rPr lang="pt-BR">
                <a:solidFill>
                  <a:srgbClr val="FFC000"/>
                </a:solidFill>
                <a:latin typeface="Menlo" charset="0"/>
              </a:rPr>
              <a:t> </a:t>
            </a:r>
            <a:r>
              <a:rPr lang="pt-BR" smtClean="0">
                <a:solidFill>
                  <a:srgbClr val="FFC000"/>
                </a:solidFill>
                <a:latin typeface="Menlo" charset="0"/>
              </a:rPr>
              <a:t>resultado</a:t>
            </a:r>
            <a:r>
              <a:rPr lang="pt-BR">
                <a:solidFill>
                  <a:srgbClr val="FFC000"/>
                </a:solidFill>
                <a:latin typeface="Menlo" charset="0"/>
              </a:rPr>
              <a:t> </a:t>
            </a:r>
            <a:r>
              <a:rPr lang="pt-BR" smtClean="0">
                <a:solidFill>
                  <a:srgbClr val="FFC000"/>
                </a:solidFill>
                <a:latin typeface="Menlo" charset="0"/>
              </a:rPr>
              <a:t>é</a:t>
            </a:r>
            <a:r>
              <a:rPr lang="pt-BR">
                <a:solidFill>
                  <a:srgbClr val="FFC000"/>
                </a:solidFill>
                <a:latin typeface="Menlo" charset="0"/>
              </a:rPr>
              <a:t> </a:t>
            </a:r>
            <a:r>
              <a:rPr lang="pt-BR" err="1">
                <a:solidFill>
                  <a:srgbClr val="FFC000"/>
                </a:solidFill>
                <a:latin typeface="Menlo" charset="0"/>
              </a:rPr>
              <a:t>SelectedItem</a:t>
            </a:r>
            <a:r>
              <a:rPr lang="pt-BR">
                <a:solidFill>
                  <a:srgbClr val="FFC000"/>
                </a:solidFill>
                <a:latin typeface="Menlo" charset="0"/>
              </a:rPr>
              <a:t> </a:t>
            </a:r>
            <a:r>
              <a:rPr lang="pt-BR" smtClean="0">
                <a:solidFill>
                  <a:srgbClr val="FFC000"/>
                </a:solidFill>
                <a:latin typeface="Menlo" charset="0"/>
              </a:rPr>
              <a:t>iniciado como </a:t>
            </a:r>
            <a:r>
              <a:rPr lang="pt-BR" err="1" smtClean="0">
                <a:solidFill>
                  <a:srgbClr val="FFC000"/>
                </a:solidFill>
                <a:latin typeface="Menlo" charset="0"/>
              </a:rPr>
              <a:t>null</a:t>
            </a:r>
            <a:r>
              <a:rPr lang="pt-BR">
                <a:solidFill>
                  <a:srgbClr val="FFC000"/>
                </a:solidFill>
                <a:latin typeface="Menlo" charset="0"/>
              </a:rPr>
              <a:t/>
            </a:r>
            <a:br>
              <a:rPr lang="pt-BR">
                <a:solidFill>
                  <a:srgbClr val="FFC000"/>
                </a:solidFill>
                <a:latin typeface="Menlo" charset="0"/>
              </a:rPr>
            </a:br>
            <a:r>
              <a:rPr lang="pt-BR">
                <a:solidFill>
                  <a:srgbClr val="D3D7CE"/>
                </a:solidFill>
                <a:latin typeface="Menlo" charset="0"/>
              </a:rPr>
              <a:t>            </a:t>
            </a:r>
            <a:r>
              <a:rPr lang="pt-BR" smtClean="0">
                <a:solidFill>
                  <a:srgbClr val="D3D7CE"/>
                </a:solidFill>
                <a:latin typeface="Menlo" charset="0"/>
              </a:rPr>
              <a:t>}</a:t>
            </a:r>
            <a:r>
              <a:rPr lang="pt-BR">
                <a:solidFill>
                  <a:srgbClr val="D3D7CE"/>
                </a:solidFill>
                <a:latin typeface="Menlo" charset="0"/>
              </a:rPr>
              <a:t/>
            </a:r>
            <a:br>
              <a:rPr lang="pt-BR">
                <a:solidFill>
                  <a:srgbClr val="D3D7CE"/>
                </a:solidFill>
                <a:latin typeface="Menlo" charset="0"/>
              </a:rPr>
            </a:br>
            <a:r>
              <a:rPr lang="pt-BR">
                <a:solidFill>
                  <a:srgbClr val="D3D7CE"/>
                </a:solidFill>
                <a:latin typeface="Menlo" charset="0"/>
              </a:rPr>
              <a:t>            </a:t>
            </a:r>
            <a:r>
              <a:rPr lang="pt-BR" err="1">
                <a:solidFill>
                  <a:srgbClr val="D3D7CE"/>
                </a:solidFill>
                <a:latin typeface="Menlo" charset="0"/>
              </a:rPr>
              <a:t>DisplayAlert</a:t>
            </a:r>
            <a:r>
              <a:rPr lang="pt-BR">
                <a:solidFill>
                  <a:srgbClr val="D3D7CE"/>
                </a:solidFill>
                <a:latin typeface="Menlo" charset="0"/>
              </a:rPr>
              <a:t>(</a:t>
            </a:r>
            <a:r>
              <a:rPr lang="pt-BR">
                <a:solidFill>
                  <a:srgbClr val="EDD400"/>
                </a:solidFill>
                <a:latin typeface="Menlo" charset="0"/>
              </a:rPr>
              <a:t>"Item </a:t>
            </a:r>
            <a:r>
              <a:rPr lang="pt-BR" err="1">
                <a:solidFill>
                  <a:srgbClr val="EDD400"/>
                </a:solidFill>
                <a:latin typeface="Menlo" charset="0"/>
              </a:rPr>
              <a:t>Selected</a:t>
            </a:r>
            <a:r>
              <a:rPr lang="pt-BR">
                <a:solidFill>
                  <a:srgbClr val="EDD400"/>
                </a:solidFill>
                <a:latin typeface="Menlo" charset="0"/>
              </a:rPr>
              <a:t>"</a:t>
            </a:r>
            <a:r>
              <a:rPr lang="pt-BR">
                <a:solidFill>
                  <a:srgbClr val="D3D7CE"/>
                </a:solidFill>
                <a:latin typeface="Menlo" charset="0"/>
              </a:rPr>
              <a:t>, ((</a:t>
            </a:r>
            <a:r>
              <a:rPr lang="pt-BR">
                <a:solidFill>
                  <a:srgbClr val="8AE233"/>
                </a:solidFill>
                <a:latin typeface="Menlo" charset="0"/>
              </a:rPr>
              <a:t>Pessoa</a:t>
            </a:r>
            <a:r>
              <a:rPr lang="pt-BR">
                <a:solidFill>
                  <a:srgbClr val="D3D7CE"/>
                </a:solidFill>
                <a:latin typeface="Menlo" charset="0"/>
              </a:rPr>
              <a:t>)</a:t>
            </a:r>
            <a:r>
              <a:rPr lang="pt-BR" err="1">
                <a:solidFill>
                  <a:srgbClr val="D3D7CE"/>
                </a:solidFill>
                <a:latin typeface="Menlo" charset="0"/>
              </a:rPr>
              <a:t>e.SelectedItem</a:t>
            </a:r>
            <a:r>
              <a:rPr lang="pt-BR">
                <a:solidFill>
                  <a:srgbClr val="D3D7CE"/>
                </a:solidFill>
                <a:latin typeface="Menlo" charset="0"/>
              </a:rPr>
              <a:t>).Nome, </a:t>
            </a:r>
            <a:r>
              <a:rPr lang="pt-BR">
                <a:solidFill>
                  <a:srgbClr val="EDD400"/>
                </a:solidFill>
                <a:latin typeface="Menlo" charset="0"/>
              </a:rPr>
              <a:t>"Ok"</a:t>
            </a:r>
            <a:r>
              <a:rPr lang="pt-BR">
                <a:solidFill>
                  <a:srgbClr val="D3D7CE"/>
                </a:solidFill>
                <a:latin typeface="Menlo" charset="0"/>
              </a:rPr>
              <a:t>);</a:t>
            </a:r>
            <a:br>
              <a:rPr lang="pt-BR">
                <a:solidFill>
                  <a:srgbClr val="D3D7CE"/>
                </a:solidFill>
                <a:latin typeface="Menlo" charset="0"/>
              </a:rPr>
            </a:br>
            <a:r>
              <a:rPr lang="pt-BR">
                <a:solidFill>
                  <a:srgbClr val="D3D7CE"/>
                </a:solidFill>
                <a:latin typeface="Menlo" charset="0"/>
              </a:rPr>
              <a:t>        }</a:t>
            </a:r>
            <a:r>
              <a:rPr lang="pt-BR"/>
              <a:t> </a:t>
            </a:r>
            <a:endParaRPr lang="pt-BR" smtClean="0"/>
          </a:p>
          <a:p>
            <a:r>
              <a:rPr lang="pt-BR" sz="2000" smtClean="0"/>
              <a:t>ListView não possui </a:t>
            </a:r>
            <a:r>
              <a:rPr lang="pt-BR" sz="2000" err="1" smtClean="0"/>
              <a:t>command</a:t>
            </a:r>
            <a:r>
              <a:rPr lang="pt-BR" sz="2000" smtClean="0"/>
              <a:t>. Seus eventos devem ser chamados no </a:t>
            </a:r>
            <a:r>
              <a:rPr lang="pt-BR" sz="2000" err="1" smtClean="0"/>
              <a:t>code-behind</a:t>
            </a:r>
            <a:r>
              <a:rPr lang="pt-BR" sz="2000" smtClean="0"/>
              <a:t> do XAML. É possível fazer um </a:t>
            </a:r>
            <a:r>
              <a:rPr lang="pt-BR" sz="2000" err="1" smtClean="0"/>
              <a:t>listview</a:t>
            </a:r>
            <a:r>
              <a:rPr lang="pt-BR" sz="2000" smtClean="0"/>
              <a:t> customizado para incluir funcionalidades como o </a:t>
            </a:r>
            <a:r>
              <a:rPr lang="pt-BR" sz="2000" err="1" smtClean="0"/>
              <a:t>command</a:t>
            </a:r>
            <a:r>
              <a:rPr lang="pt-BR" sz="2000" smtClean="0"/>
              <a:t> no evento de </a:t>
            </a:r>
            <a:r>
              <a:rPr lang="pt-BR" sz="2000" err="1" smtClean="0"/>
              <a:t>SelectItem</a:t>
            </a:r>
            <a:r>
              <a:rPr lang="pt-BR" sz="2000" smtClean="0"/>
              <a:t>.</a:t>
            </a:r>
            <a:endParaRPr lang="pt-BR" sz="2000"/>
          </a:p>
          <a:p>
            <a:endParaRPr lang="pt-BR"/>
          </a:p>
        </p:txBody>
      </p:sp>
    </p:spTree>
    <p:extLst>
      <p:ext uri="{BB962C8B-B14F-4D97-AF65-F5344CB8AC3E}">
        <p14:creationId xmlns:p14="http://schemas.microsoft.com/office/powerpoint/2010/main" val="7115507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smtClean="0"/>
              <a:t>Funcionalidades de uma ListView</a:t>
            </a:r>
            <a:br>
              <a:rPr lang="pt-BR" smtClean="0"/>
            </a:br>
            <a:r>
              <a:rPr lang="pt-BR" sz="2400"/>
              <a:t> Ações de Contexto</a:t>
            </a:r>
          </a:p>
        </p:txBody>
      </p:sp>
      <p:sp>
        <p:nvSpPr>
          <p:cNvPr id="4" name="Retângulo 3"/>
          <p:cNvSpPr/>
          <p:nvPr/>
        </p:nvSpPr>
        <p:spPr>
          <a:xfrm>
            <a:off x="1097280" y="1962486"/>
            <a:ext cx="10058400" cy="3416320"/>
          </a:xfrm>
          <a:prstGeom prst="rect">
            <a:avLst/>
          </a:prstGeom>
        </p:spPr>
        <p:txBody>
          <a:bodyPr wrap="square">
            <a:spAutoFit/>
          </a:bodyPr>
          <a:lstStyle/>
          <a:p>
            <a:endParaRPr lang="pt-BR" smtClean="0">
              <a:solidFill>
                <a:srgbClr val="D3D7CE"/>
              </a:solidFill>
              <a:latin typeface="Menlo" charset="0"/>
            </a:endParaRPr>
          </a:p>
          <a:p>
            <a:endParaRPr lang="pt-BR">
              <a:solidFill>
                <a:srgbClr val="D3D7CE"/>
              </a:solidFill>
              <a:latin typeface="Menlo" charset="0"/>
            </a:endParaRPr>
          </a:p>
          <a:p>
            <a:r>
              <a:rPr lang="pt-BR" smtClean="0">
                <a:solidFill>
                  <a:srgbClr val="D3D7CE"/>
                </a:solidFill>
                <a:latin typeface="Menlo" charset="0"/>
              </a:rPr>
              <a:t>&lt;</a:t>
            </a:r>
            <a:r>
              <a:rPr lang="pt-BR" err="1">
                <a:solidFill>
                  <a:srgbClr val="AD7FA7"/>
                </a:solidFill>
                <a:latin typeface="Menlo" charset="0"/>
              </a:rPr>
              <a:t>ViewCell.ContextActions</a:t>
            </a:r>
            <a:r>
              <a:rPr lang="pt-BR">
                <a:solidFill>
                  <a:srgbClr val="D3D7CE"/>
                </a:solidFill>
                <a:latin typeface="Menlo" charset="0"/>
              </a:rPr>
              <a:t>&gt;</a:t>
            </a:r>
            <a:br>
              <a:rPr lang="pt-BR">
                <a:solidFill>
                  <a:srgbClr val="D3D7CE"/>
                </a:solidFill>
                <a:latin typeface="Menlo" charset="0"/>
              </a:rPr>
            </a:br>
            <a:r>
              <a:rPr lang="pt-BR" smtClean="0">
                <a:solidFill>
                  <a:srgbClr val="D3D7CE"/>
                </a:solidFill>
                <a:latin typeface="Menlo" charset="0"/>
              </a:rPr>
              <a:t>	&lt;</a:t>
            </a:r>
            <a:r>
              <a:rPr lang="pt-BR" err="1">
                <a:solidFill>
                  <a:srgbClr val="AD7FA7"/>
                </a:solidFill>
                <a:latin typeface="Menlo" charset="0"/>
              </a:rPr>
              <a:t>MenuItem</a:t>
            </a:r>
            <a:r>
              <a:rPr lang="pt-BR">
                <a:solidFill>
                  <a:srgbClr val="AD7FA7"/>
                </a:solidFill>
                <a:latin typeface="Menlo" charset="0"/>
              </a:rPr>
              <a:t> </a:t>
            </a:r>
            <a:r>
              <a:rPr lang="pt-BR" err="1">
                <a:solidFill>
                  <a:srgbClr val="719ECF"/>
                </a:solidFill>
                <a:latin typeface="Menlo" charset="0"/>
              </a:rPr>
              <a:t>Command</a:t>
            </a:r>
            <a:r>
              <a:rPr lang="pt-BR">
                <a:solidFill>
                  <a:srgbClr val="D3D7CE"/>
                </a:solidFill>
                <a:latin typeface="Menlo" charset="0"/>
              </a:rPr>
              <a:t>=</a:t>
            </a:r>
            <a:r>
              <a:rPr lang="pt-BR">
                <a:solidFill>
                  <a:srgbClr val="EDD400"/>
                </a:solidFill>
                <a:latin typeface="Menlo" charset="0"/>
              </a:rPr>
              <a:t>"{</a:t>
            </a:r>
            <a:r>
              <a:rPr lang="pt-BR" err="1">
                <a:solidFill>
                  <a:srgbClr val="EDD400"/>
                </a:solidFill>
                <a:latin typeface="Menlo" charset="0"/>
              </a:rPr>
              <a:t>Binding</a:t>
            </a:r>
            <a:r>
              <a:rPr lang="pt-BR">
                <a:solidFill>
                  <a:srgbClr val="EDD400"/>
                </a:solidFill>
                <a:latin typeface="Menlo" charset="0"/>
              </a:rPr>
              <a:t> Path=</a:t>
            </a:r>
            <a:r>
              <a:rPr lang="pt-BR" err="1">
                <a:solidFill>
                  <a:srgbClr val="EDD400"/>
                </a:solidFill>
                <a:latin typeface="Menlo" charset="0"/>
              </a:rPr>
              <a:t>BindingContext.DetalheCommand</a:t>
            </a:r>
            <a:r>
              <a:rPr lang="pt-BR">
                <a:solidFill>
                  <a:srgbClr val="EDD400"/>
                </a:solidFill>
                <a:latin typeface="Menlo" charset="0"/>
              </a:rPr>
              <a:t>, </a:t>
            </a:r>
            <a:r>
              <a:rPr lang="pt-BR" err="1">
                <a:solidFill>
                  <a:srgbClr val="EDD400"/>
                </a:solidFill>
                <a:latin typeface="Menlo" charset="0"/>
              </a:rPr>
              <a:t>Source</a:t>
            </a:r>
            <a:r>
              <a:rPr lang="pt-BR">
                <a:solidFill>
                  <a:srgbClr val="EDD400"/>
                </a:solidFill>
                <a:latin typeface="Menlo" charset="0"/>
              </a:rPr>
              <a:t>={</a:t>
            </a:r>
            <a:r>
              <a:rPr lang="pt-BR" err="1">
                <a:solidFill>
                  <a:srgbClr val="EDD400"/>
                </a:solidFill>
                <a:latin typeface="Menlo" charset="0"/>
              </a:rPr>
              <a:t>x:Reference</a:t>
            </a:r>
            <a:r>
              <a:rPr lang="pt-BR">
                <a:solidFill>
                  <a:srgbClr val="EDD400"/>
                </a:solidFill>
                <a:latin typeface="Menlo" charset="0"/>
              </a:rPr>
              <a:t> </a:t>
            </a:r>
            <a:r>
              <a:rPr lang="pt-BR" err="1">
                <a:solidFill>
                  <a:srgbClr val="EDD400"/>
                </a:solidFill>
                <a:latin typeface="Menlo" charset="0"/>
              </a:rPr>
              <a:t>Name</a:t>
            </a:r>
            <a:r>
              <a:rPr lang="pt-BR">
                <a:solidFill>
                  <a:srgbClr val="EDD400"/>
                </a:solidFill>
                <a:latin typeface="Menlo" charset="0"/>
              </a:rPr>
              <a:t>=</a:t>
            </a:r>
            <a:r>
              <a:rPr lang="pt-BR" err="1">
                <a:solidFill>
                  <a:srgbClr val="EDD400"/>
                </a:solidFill>
                <a:latin typeface="Menlo" charset="0"/>
              </a:rPr>
              <a:t>ListViewExampleInteractivity</a:t>
            </a:r>
            <a:r>
              <a:rPr lang="pt-BR">
                <a:solidFill>
                  <a:srgbClr val="EDD400"/>
                </a:solidFill>
                <a:latin typeface="Menlo" charset="0"/>
              </a:rPr>
              <a:t>}}"</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smtClean="0">
                <a:solidFill>
                  <a:srgbClr val="719ECF"/>
                </a:solidFill>
                <a:latin typeface="Menlo" charset="0"/>
              </a:rPr>
              <a:t>CommandParameter</a:t>
            </a:r>
            <a:r>
              <a:rPr lang="pt-BR">
                <a:solidFill>
                  <a:srgbClr val="D3D7CE"/>
                </a:solidFill>
                <a:latin typeface="Menlo" charset="0"/>
              </a:rPr>
              <a:t>=</a:t>
            </a:r>
            <a:r>
              <a:rPr lang="pt-BR">
                <a:solidFill>
                  <a:srgbClr val="EDD400"/>
                </a:solidFill>
                <a:latin typeface="Menlo" charset="0"/>
              </a:rPr>
              <a:t>"{</a:t>
            </a:r>
            <a:r>
              <a:rPr lang="pt-BR" err="1">
                <a:solidFill>
                  <a:srgbClr val="EDD400"/>
                </a:solidFill>
                <a:latin typeface="Menlo" charset="0"/>
              </a:rPr>
              <a:t>Binding</a:t>
            </a:r>
            <a:r>
              <a:rPr lang="pt-BR">
                <a:solidFill>
                  <a:srgbClr val="EDD400"/>
                </a:solidFill>
                <a:latin typeface="Menlo" charset="0"/>
              </a:rPr>
              <a:t> .}"</a:t>
            </a:r>
            <a:r>
              <a:rPr lang="pt-BR">
                <a:solidFill>
                  <a:srgbClr val="D3D7CE"/>
                </a:solidFill>
                <a:latin typeface="Menlo" charset="0"/>
              </a:rPr>
              <a:t/>
            </a:r>
            <a:br>
              <a:rPr lang="pt-BR">
                <a:solidFill>
                  <a:srgbClr val="D3D7CE"/>
                </a:solidFill>
                <a:latin typeface="Menlo" charset="0"/>
              </a:rPr>
            </a:br>
            <a:r>
              <a:rPr lang="pt-BR">
                <a:solidFill>
                  <a:srgbClr val="AD7FA7"/>
                </a:solidFill>
                <a:latin typeface="Menlo" charset="0"/>
              </a:rPr>
              <a:t>          </a:t>
            </a:r>
            <a:r>
              <a:rPr lang="pt-BR" err="1" smtClean="0">
                <a:solidFill>
                  <a:srgbClr val="719ECF"/>
                </a:solidFill>
                <a:latin typeface="Menlo" charset="0"/>
              </a:rPr>
              <a:t>Text</a:t>
            </a:r>
            <a:r>
              <a:rPr lang="pt-BR">
                <a:solidFill>
                  <a:srgbClr val="D3D7CE"/>
                </a:solidFill>
                <a:latin typeface="Menlo" charset="0"/>
              </a:rPr>
              <a:t>=</a:t>
            </a:r>
            <a:r>
              <a:rPr lang="pt-BR">
                <a:solidFill>
                  <a:srgbClr val="EDD400"/>
                </a:solidFill>
                <a:latin typeface="Menlo" charset="0"/>
              </a:rPr>
              <a:t>"Detalhe"</a:t>
            </a:r>
            <a:r>
              <a:rPr lang="pt-BR">
                <a:solidFill>
                  <a:srgbClr val="AD7FA7"/>
                </a:solidFill>
                <a:latin typeface="Menlo" charset="0"/>
              </a:rPr>
              <a:t> </a:t>
            </a:r>
            <a:r>
              <a:rPr lang="pt-BR">
                <a:solidFill>
                  <a:srgbClr val="D3D7CE"/>
                </a:solidFill>
                <a:latin typeface="Menlo" charset="0"/>
              </a:rPr>
              <a:t>/&gt;</a:t>
            </a:r>
            <a:br>
              <a:rPr lang="pt-BR">
                <a:solidFill>
                  <a:srgbClr val="D3D7CE"/>
                </a:solidFill>
                <a:latin typeface="Menlo" charset="0"/>
              </a:rPr>
            </a:br>
            <a:r>
              <a:rPr lang="pt-BR" smtClean="0">
                <a:solidFill>
                  <a:srgbClr val="D3D7CE"/>
                </a:solidFill>
                <a:latin typeface="Menlo" charset="0"/>
              </a:rPr>
              <a:t>	&lt;</a:t>
            </a:r>
            <a:r>
              <a:rPr lang="pt-BR" err="1" smtClean="0">
                <a:solidFill>
                  <a:srgbClr val="AD7FA7"/>
                </a:solidFill>
                <a:latin typeface="Menlo" charset="0"/>
              </a:rPr>
              <a:t>MenuItem</a:t>
            </a:r>
            <a:r>
              <a:rPr lang="pt-BR" smtClean="0">
                <a:solidFill>
                  <a:srgbClr val="AD7FA7"/>
                </a:solidFill>
                <a:latin typeface="Menlo" charset="0"/>
              </a:rPr>
              <a:t> </a:t>
            </a:r>
            <a:r>
              <a:rPr lang="pt-BR" err="1" smtClean="0">
                <a:solidFill>
                  <a:srgbClr val="719ECF"/>
                </a:solidFill>
                <a:latin typeface="Menlo" charset="0"/>
              </a:rPr>
              <a:t>Clicked</a:t>
            </a:r>
            <a:r>
              <a:rPr lang="pt-BR" smtClean="0">
                <a:solidFill>
                  <a:srgbClr val="D3D7CE"/>
                </a:solidFill>
                <a:latin typeface="Menlo" charset="0"/>
              </a:rPr>
              <a:t>=</a:t>
            </a:r>
            <a:r>
              <a:rPr lang="pt-BR" smtClean="0">
                <a:solidFill>
                  <a:srgbClr val="EDD400"/>
                </a:solidFill>
                <a:latin typeface="Menlo" charset="0"/>
              </a:rPr>
              <a:t>”</a:t>
            </a:r>
            <a:r>
              <a:rPr lang="pt-BR" err="1" smtClean="0">
                <a:solidFill>
                  <a:srgbClr val="EDD400"/>
                </a:solidFill>
                <a:latin typeface="Menlo" charset="0"/>
              </a:rPr>
              <a:t>OnDelete</a:t>
            </a:r>
            <a:r>
              <a:rPr lang="pt-BR" smtClean="0">
                <a:solidFill>
                  <a:srgbClr val="EDD400"/>
                </a:solidFill>
                <a:latin typeface="Menlo" charset="0"/>
              </a:rPr>
              <a:t>"</a:t>
            </a:r>
            <a:r>
              <a:rPr lang="pt-BR" smtClean="0">
                <a:solidFill>
                  <a:srgbClr val="D3D7CE"/>
                </a:solidFill>
                <a:latin typeface="Menlo" charset="0"/>
              </a:rPr>
              <a:t/>
            </a:r>
            <a:br>
              <a:rPr lang="pt-BR" smtClean="0">
                <a:solidFill>
                  <a:srgbClr val="D3D7CE"/>
                </a:solidFill>
                <a:latin typeface="Menlo" charset="0"/>
              </a:rPr>
            </a:br>
            <a:r>
              <a:rPr lang="pt-BR" smtClean="0">
                <a:solidFill>
                  <a:srgbClr val="AD7FA7"/>
                </a:solidFill>
                <a:latin typeface="Menlo" charset="0"/>
              </a:rPr>
              <a:t>          </a:t>
            </a:r>
            <a:r>
              <a:rPr lang="pt-BR" err="1" smtClean="0">
                <a:solidFill>
                  <a:srgbClr val="719ECF"/>
                </a:solidFill>
                <a:latin typeface="Menlo" charset="0"/>
              </a:rPr>
              <a:t>CommandParameter</a:t>
            </a:r>
            <a:r>
              <a:rPr lang="pt-BR" smtClean="0">
                <a:solidFill>
                  <a:srgbClr val="D3D7CE"/>
                </a:solidFill>
                <a:latin typeface="Menlo" charset="0"/>
              </a:rPr>
              <a:t>=</a:t>
            </a:r>
            <a:r>
              <a:rPr lang="pt-BR" smtClean="0">
                <a:solidFill>
                  <a:srgbClr val="EDD400"/>
                </a:solidFill>
                <a:latin typeface="Menlo" charset="0"/>
              </a:rPr>
              <a:t>"{</a:t>
            </a:r>
            <a:r>
              <a:rPr lang="pt-BR" err="1" smtClean="0">
                <a:solidFill>
                  <a:srgbClr val="EDD400"/>
                </a:solidFill>
                <a:latin typeface="Menlo" charset="0"/>
              </a:rPr>
              <a:t>Binding</a:t>
            </a:r>
            <a:r>
              <a:rPr lang="pt-BR" smtClean="0">
                <a:solidFill>
                  <a:srgbClr val="EDD400"/>
                </a:solidFill>
                <a:latin typeface="Menlo" charset="0"/>
              </a:rPr>
              <a:t> .}"</a:t>
            </a:r>
            <a:r>
              <a:rPr lang="pt-BR" smtClean="0">
                <a:solidFill>
                  <a:srgbClr val="D3D7CE"/>
                </a:solidFill>
                <a:latin typeface="Menlo" charset="0"/>
              </a:rPr>
              <a:t/>
            </a:r>
            <a:br>
              <a:rPr lang="pt-BR" smtClean="0">
                <a:solidFill>
                  <a:srgbClr val="D3D7CE"/>
                </a:solidFill>
                <a:latin typeface="Menlo" charset="0"/>
              </a:rPr>
            </a:br>
            <a:r>
              <a:rPr lang="pt-BR" smtClean="0">
                <a:solidFill>
                  <a:srgbClr val="AD7FA7"/>
                </a:solidFill>
                <a:latin typeface="Menlo" charset="0"/>
              </a:rPr>
              <a:t>          </a:t>
            </a:r>
            <a:r>
              <a:rPr lang="pt-BR" err="1" smtClean="0">
                <a:solidFill>
                  <a:srgbClr val="719ECF"/>
                </a:solidFill>
                <a:latin typeface="Menlo" charset="0"/>
              </a:rPr>
              <a:t>Text</a:t>
            </a:r>
            <a:r>
              <a:rPr lang="pt-BR" smtClean="0">
                <a:solidFill>
                  <a:srgbClr val="D3D7CE"/>
                </a:solidFill>
                <a:latin typeface="Menlo" charset="0"/>
              </a:rPr>
              <a:t>=</a:t>
            </a:r>
            <a:r>
              <a:rPr lang="pt-BR" smtClean="0">
                <a:solidFill>
                  <a:srgbClr val="EDD400"/>
                </a:solidFill>
                <a:latin typeface="Menlo" charset="0"/>
              </a:rPr>
              <a:t>"Remover"</a:t>
            </a:r>
            <a:r>
              <a:rPr lang="pt-BR" smtClean="0">
                <a:solidFill>
                  <a:srgbClr val="D3D7CE"/>
                </a:solidFill>
                <a:latin typeface="Menlo" charset="0"/>
              </a:rPr>
              <a:t/>
            </a:r>
            <a:br>
              <a:rPr lang="pt-BR" smtClean="0">
                <a:solidFill>
                  <a:srgbClr val="D3D7CE"/>
                </a:solidFill>
                <a:latin typeface="Menlo" charset="0"/>
              </a:rPr>
            </a:br>
            <a:r>
              <a:rPr lang="pt-BR" smtClean="0">
                <a:solidFill>
                  <a:srgbClr val="AD7FA7"/>
                </a:solidFill>
                <a:latin typeface="Menlo" charset="0"/>
              </a:rPr>
              <a:t>          </a:t>
            </a:r>
            <a:r>
              <a:rPr lang="pt-BR" err="1" smtClean="0">
                <a:solidFill>
                  <a:srgbClr val="719ECF"/>
                </a:solidFill>
                <a:latin typeface="Menlo" charset="0"/>
              </a:rPr>
              <a:t>IsDestructive</a:t>
            </a:r>
            <a:r>
              <a:rPr lang="pt-BR" smtClean="0">
                <a:solidFill>
                  <a:srgbClr val="D3D7CE"/>
                </a:solidFill>
                <a:latin typeface="Menlo" charset="0"/>
              </a:rPr>
              <a:t>=</a:t>
            </a:r>
            <a:r>
              <a:rPr lang="pt-BR" smtClean="0">
                <a:solidFill>
                  <a:srgbClr val="EDD400"/>
                </a:solidFill>
                <a:latin typeface="Menlo" charset="0"/>
              </a:rPr>
              <a:t>"</a:t>
            </a:r>
            <a:r>
              <a:rPr lang="pt-BR" err="1" smtClean="0">
                <a:solidFill>
                  <a:srgbClr val="EDD400"/>
                </a:solidFill>
                <a:latin typeface="Menlo" charset="0"/>
              </a:rPr>
              <a:t>True</a:t>
            </a:r>
            <a:r>
              <a:rPr lang="pt-BR" smtClean="0">
                <a:solidFill>
                  <a:srgbClr val="EDD400"/>
                </a:solidFill>
                <a:latin typeface="Menlo" charset="0"/>
              </a:rPr>
              <a:t>"</a:t>
            </a:r>
            <a:r>
              <a:rPr lang="pt-BR" smtClean="0">
                <a:solidFill>
                  <a:srgbClr val="AD7FA7"/>
                </a:solidFill>
                <a:latin typeface="Menlo" charset="0"/>
              </a:rPr>
              <a:t> </a:t>
            </a:r>
            <a:r>
              <a:rPr lang="pt-BR" smtClean="0">
                <a:solidFill>
                  <a:srgbClr val="D3D7CE"/>
                </a:solidFill>
                <a:latin typeface="Menlo" charset="0"/>
              </a:rPr>
              <a:t>/&gt;</a:t>
            </a:r>
            <a:br>
              <a:rPr lang="pt-BR" smtClean="0">
                <a:solidFill>
                  <a:srgbClr val="D3D7CE"/>
                </a:solidFill>
                <a:latin typeface="Menlo" charset="0"/>
              </a:rPr>
            </a:br>
            <a:r>
              <a:rPr lang="pt-BR" smtClean="0">
                <a:solidFill>
                  <a:srgbClr val="D3D7CE"/>
                </a:solidFill>
                <a:latin typeface="Menlo" charset="0"/>
              </a:rPr>
              <a:t>&lt;/</a:t>
            </a:r>
            <a:r>
              <a:rPr lang="pt-BR" err="1">
                <a:solidFill>
                  <a:srgbClr val="AD7FA7"/>
                </a:solidFill>
                <a:latin typeface="Menlo" charset="0"/>
              </a:rPr>
              <a:t>ViewCell.ContextActions</a:t>
            </a:r>
            <a:r>
              <a:rPr lang="pt-BR">
                <a:solidFill>
                  <a:srgbClr val="D3D7CE"/>
                </a:solidFill>
                <a:latin typeface="Menlo" charset="0"/>
              </a:rPr>
              <a:t>&gt;</a:t>
            </a:r>
            <a:r>
              <a:rPr lang="pt-BR"/>
              <a:t> </a:t>
            </a:r>
          </a:p>
        </p:txBody>
      </p:sp>
    </p:spTree>
    <p:extLst>
      <p:ext uri="{BB962C8B-B14F-4D97-AF65-F5344CB8AC3E}">
        <p14:creationId xmlns:p14="http://schemas.microsoft.com/office/powerpoint/2010/main" val="10132033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smtClean="0"/>
              <a:t>Funcionalidades de uma ListView</a:t>
            </a:r>
            <a:br>
              <a:rPr lang="pt-BR" smtClean="0"/>
            </a:br>
            <a:r>
              <a:rPr lang="pt-BR" sz="2400"/>
              <a:t> Ações de Contexto</a:t>
            </a:r>
          </a:p>
        </p:txBody>
      </p:sp>
      <p:sp>
        <p:nvSpPr>
          <p:cNvPr id="3" name="Retângulo 2"/>
          <p:cNvSpPr/>
          <p:nvPr/>
        </p:nvSpPr>
        <p:spPr>
          <a:xfrm>
            <a:off x="1097280" y="1737360"/>
            <a:ext cx="10058400" cy="5324535"/>
          </a:xfrm>
          <a:prstGeom prst="rect">
            <a:avLst/>
          </a:prstGeom>
        </p:spPr>
        <p:txBody>
          <a:bodyPr wrap="square" anchor="ctr">
            <a:spAutoFit/>
          </a:bodyPr>
          <a:lstStyle/>
          <a:p>
            <a:pPr algn="just">
              <a:lnSpc>
                <a:spcPct val="150000"/>
              </a:lnSpc>
            </a:pPr>
            <a:r>
              <a:rPr lang="pt-BR" sz="2000">
                <a:solidFill>
                  <a:srgbClr val="4E5758"/>
                </a:solidFill>
              </a:rPr>
              <a:t>As ações de contexto podem ser implementadas em qualquer </a:t>
            </a:r>
            <a:r>
              <a:rPr lang="pt-BR" sz="2000" smtClean="0">
                <a:solidFill>
                  <a:srgbClr val="4E5758"/>
                </a:solidFill>
              </a:rPr>
              <a:t>subclasse </a:t>
            </a:r>
            <a:r>
              <a:rPr lang="pt-BR" sz="2000" err="1" smtClean="0">
                <a:solidFill>
                  <a:srgbClr val="4E5758"/>
                </a:solidFill>
              </a:rPr>
              <a:t>Cell</a:t>
            </a:r>
            <a:r>
              <a:rPr lang="pt-BR" sz="2000" smtClean="0">
                <a:solidFill>
                  <a:srgbClr val="4E5758"/>
                </a:solidFill>
              </a:rPr>
              <a:t>(contanto que ela não esteja sendo usada como um cabeçalho de grupo) criando</a:t>
            </a:r>
            <a:r>
              <a:rPr lang="pt-BR" sz="2000">
                <a:solidFill>
                  <a:srgbClr val="4E5758"/>
                </a:solidFill>
              </a:rPr>
              <a:t> </a:t>
            </a:r>
            <a:r>
              <a:rPr lang="pt-BR" sz="2000" err="1" smtClean="0">
                <a:solidFill>
                  <a:srgbClr val="4E5758"/>
                </a:solidFill>
              </a:rPr>
              <a:t>MenuItems</a:t>
            </a:r>
            <a:r>
              <a:rPr lang="pt-BR" sz="2000" smtClean="0">
                <a:solidFill>
                  <a:srgbClr val="4E5758"/>
                </a:solidFill>
              </a:rPr>
              <a:t> e</a:t>
            </a:r>
            <a:r>
              <a:rPr lang="pt-BR" sz="2000">
                <a:solidFill>
                  <a:srgbClr val="4E5758"/>
                </a:solidFill>
              </a:rPr>
              <a:t> </a:t>
            </a:r>
            <a:r>
              <a:rPr lang="pt-BR" sz="2000" err="1" smtClean="0">
                <a:solidFill>
                  <a:srgbClr val="4E5758"/>
                </a:solidFill>
              </a:rPr>
              <a:t>ContextActions</a:t>
            </a:r>
            <a:r>
              <a:rPr lang="pt-BR" sz="2000" smtClean="0">
                <a:solidFill>
                  <a:srgbClr val="4E5758"/>
                </a:solidFill>
              </a:rPr>
              <a:t> adicionando-as </a:t>
            </a:r>
            <a:r>
              <a:rPr lang="pt-BR" sz="2000">
                <a:solidFill>
                  <a:srgbClr val="4E5758"/>
                </a:solidFill>
              </a:rPr>
              <a:t>à coleção para a célula. Você tem as seguintes </a:t>
            </a:r>
            <a:r>
              <a:rPr lang="pt-BR" sz="2000" smtClean="0">
                <a:solidFill>
                  <a:srgbClr val="4E5758"/>
                </a:solidFill>
              </a:rPr>
              <a:t>propriedades que </a:t>
            </a:r>
            <a:r>
              <a:rPr lang="pt-BR" sz="2000">
                <a:solidFill>
                  <a:srgbClr val="4E5758"/>
                </a:solidFill>
              </a:rPr>
              <a:t>podem ser configuradas para a ação de contexto:</a:t>
            </a:r>
          </a:p>
          <a:p>
            <a:pPr algn="just">
              <a:lnSpc>
                <a:spcPct val="150000"/>
              </a:lnSpc>
              <a:buFont typeface="Arial" charset="0"/>
              <a:buChar char="•"/>
            </a:pPr>
            <a:r>
              <a:rPr lang="pt-BR" sz="2000" b="1">
                <a:solidFill>
                  <a:srgbClr val="4E5758"/>
                </a:solidFill>
              </a:rPr>
              <a:t>Texto</a:t>
            </a:r>
            <a:r>
              <a:rPr lang="pt-BR" sz="2000">
                <a:solidFill>
                  <a:srgbClr val="4E5758"/>
                </a:solidFill>
              </a:rPr>
              <a:t> - a </a:t>
            </a:r>
            <a:r>
              <a:rPr lang="pt-BR" sz="2000" smtClean="0">
                <a:solidFill>
                  <a:srgbClr val="4E5758"/>
                </a:solidFill>
              </a:rPr>
              <a:t>sequência </a:t>
            </a:r>
            <a:r>
              <a:rPr lang="pt-BR" sz="2000">
                <a:solidFill>
                  <a:srgbClr val="4E5758"/>
                </a:solidFill>
              </a:rPr>
              <a:t>de caracteres que aparece no item de menu.</a:t>
            </a:r>
          </a:p>
          <a:p>
            <a:pPr algn="just">
              <a:lnSpc>
                <a:spcPct val="150000"/>
              </a:lnSpc>
              <a:buFont typeface="Arial" charset="0"/>
              <a:buChar char="•"/>
            </a:pPr>
            <a:r>
              <a:rPr lang="pt-BR" sz="2000" b="1" smtClean="0">
                <a:solidFill>
                  <a:srgbClr val="4E5758"/>
                </a:solidFill>
              </a:rPr>
              <a:t>Clicado/</a:t>
            </a:r>
            <a:r>
              <a:rPr lang="pt-BR" sz="2000" b="1" err="1" smtClean="0">
                <a:solidFill>
                  <a:srgbClr val="4E5758"/>
                </a:solidFill>
              </a:rPr>
              <a:t>Command</a:t>
            </a:r>
            <a:r>
              <a:rPr lang="pt-BR" sz="2000">
                <a:solidFill>
                  <a:srgbClr val="4E5758"/>
                </a:solidFill>
              </a:rPr>
              <a:t> - o evento quando o item é clicado.</a:t>
            </a:r>
          </a:p>
          <a:p>
            <a:pPr algn="just">
              <a:lnSpc>
                <a:spcPct val="150000"/>
              </a:lnSpc>
              <a:buFont typeface="Arial" charset="0"/>
              <a:buChar char="•"/>
            </a:pPr>
            <a:r>
              <a:rPr lang="pt-BR" sz="2000" b="1" err="1">
                <a:solidFill>
                  <a:srgbClr val="4E5758"/>
                </a:solidFill>
              </a:rPr>
              <a:t>IsDestructive</a:t>
            </a:r>
            <a:r>
              <a:rPr lang="pt-BR" sz="2000">
                <a:solidFill>
                  <a:srgbClr val="4E5758"/>
                </a:solidFill>
              </a:rPr>
              <a:t> - (opcional) quando </a:t>
            </a:r>
            <a:r>
              <a:rPr lang="pt-BR" sz="2000" err="1">
                <a:solidFill>
                  <a:srgbClr val="4E5758"/>
                </a:solidFill>
              </a:rPr>
              <a:t>true</a:t>
            </a:r>
            <a:r>
              <a:rPr lang="pt-BR" sz="2000">
                <a:solidFill>
                  <a:srgbClr val="4E5758"/>
                </a:solidFill>
              </a:rPr>
              <a:t> o item é processado de forma diferente no iOS.</a:t>
            </a:r>
          </a:p>
          <a:p>
            <a:pPr algn="just">
              <a:lnSpc>
                <a:spcPct val="150000"/>
              </a:lnSpc>
            </a:pPr>
            <a:r>
              <a:rPr lang="pt-BR" sz="2000">
                <a:solidFill>
                  <a:srgbClr val="4E5758"/>
                </a:solidFill>
              </a:rPr>
              <a:t>Várias ações de contexto podem ser adicionadas a uma célula, no entanto, apenas uma deve ter </a:t>
            </a:r>
            <a:r>
              <a:rPr lang="pt-BR" sz="2000" err="1">
                <a:solidFill>
                  <a:srgbClr val="4E5758"/>
                </a:solidFill>
              </a:rPr>
              <a:t>IsDestructivedefinido</a:t>
            </a:r>
            <a:r>
              <a:rPr lang="pt-BR" sz="2000">
                <a:solidFill>
                  <a:srgbClr val="4E5758"/>
                </a:solidFill>
              </a:rPr>
              <a:t> para </a:t>
            </a:r>
            <a:r>
              <a:rPr lang="pt-BR" sz="2000" err="1">
                <a:solidFill>
                  <a:srgbClr val="4E5758"/>
                </a:solidFill>
              </a:rPr>
              <a:t>true</a:t>
            </a:r>
            <a:r>
              <a:rPr lang="pt-BR" sz="2000">
                <a:solidFill>
                  <a:srgbClr val="4E5758"/>
                </a:solidFill>
              </a:rPr>
              <a:t>. O código a seguir demonstra como as ações de contexto seriam adicionadas a </a:t>
            </a:r>
            <a:r>
              <a:rPr lang="pt-BR" sz="2000" err="1" smtClean="0">
                <a:solidFill>
                  <a:srgbClr val="4E5758"/>
                </a:solidFill>
              </a:rPr>
              <a:t>ViewCell</a:t>
            </a:r>
            <a:r>
              <a:rPr lang="pt-BR" sz="2000" smtClean="0">
                <a:solidFill>
                  <a:srgbClr val="4E5758"/>
                </a:solidFill>
              </a:rPr>
              <a:t>.</a:t>
            </a:r>
            <a:endParaRPr lang="pt-BR" sz="2000">
              <a:solidFill>
                <a:srgbClr val="4E5758"/>
              </a:solidFill>
            </a:endParaRPr>
          </a:p>
          <a:p>
            <a:pPr algn="just"/>
            <a:r>
              <a:rPr lang="pt-BR" sz="2000"/>
              <a:t/>
            </a:r>
            <a:br>
              <a:rPr lang="pt-BR" sz="2000"/>
            </a:br>
            <a:endParaRPr lang="pt-BR" sz="2000"/>
          </a:p>
        </p:txBody>
      </p:sp>
    </p:spTree>
    <p:extLst>
      <p:ext uri="{BB962C8B-B14F-4D97-AF65-F5344CB8AC3E}">
        <p14:creationId xmlns:p14="http://schemas.microsoft.com/office/powerpoint/2010/main" val="1032736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smtClean="0"/>
              <a:t>Funcionalidades de uma ListView</a:t>
            </a:r>
            <a:br>
              <a:rPr lang="pt-BR" smtClean="0"/>
            </a:br>
            <a:r>
              <a:rPr lang="pt-BR" sz="2400"/>
              <a:t> Ações de </a:t>
            </a:r>
            <a:r>
              <a:rPr lang="pt-BR" sz="2400" smtClean="0"/>
              <a:t>Contexto - </a:t>
            </a:r>
            <a:r>
              <a:rPr lang="pt-BR" sz="2400" err="1" smtClean="0"/>
              <a:t>Command</a:t>
            </a:r>
            <a:endParaRPr lang="pt-BR" sz="2400"/>
          </a:p>
        </p:txBody>
      </p:sp>
      <p:sp>
        <p:nvSpPr>
          <p:cNvPr id="4" name="Retângulo 3"/>
          <p:cNvSpPr/>
          <p:nvPr/>
        </p:nvSpPr>
        <p:spPr>
          <a:xfrm>
            <a:off x="1097280" y="1737360"/>
            <a:ext cx="10058400" cy="4524315"/>
          </a:xfrm>
          <a:prstGeom prst="rect">
            <a:avLst/>
          </a:prstGeom>
        </p:spPr>
        <p:txBody>
          <a:bodyPr wrap="square">
            <a:spAutoFit/>
          </a:bodyPr>
          <a:lstStyle/>
          <a:p>
            <a:r>
              <a:rPr lang="pt-BR" dirty="0">
                <a:solidFill>
                  <a:srgbClr val="D3D7CE"/>
                </a:solidFill>
                <a:latin typeface="Menlo" charset="0"/>
              </a:rPr>
              <a:t>&lt;</a:t>
            </a:r>
            <a:r>
              <a:rPr lang="pt-BR" dirty="0" err="1">
                <a:solidFill>
                  <a:srgbClr val="AD7FA7"/>
                </a:solidFill>
                <a:latin typeface="Menlo" charset="0"/>
              </a:rPr>
              <a:t>MenuItem</a:t>
            </a:r>
            <a:r>
              <a:rPr lang="pt-BR" dirty="0">
                <a:solidFill>
                  <a:srgbClr val="AD7FA7"/>
                </a:solidFill>
                <a:latin typeface="Menlo" charset="0"/>
              </a:rPr>
              <a:t> </a:t>
            </a:r>
            <a:endParaRPr lang="pt-BR" dirty="0" smtClean="0">
              <a:solidFill>
                <a:srgbClr val="AD7FA7"/>
              </a:solidFill>
              <a:latin typeface="Menlo" charset="0"/>
            </a:endParaRPr>
          </a:p>
          <a:p>
            <a:r>
              <a:rPr lang="pt-BR" dirty="0" err="1" smtClean="0">
                <a:solidFill>
                  <a:srgbClr val="719ECF"/>
                </a:solidFill>
                <a:latin typeface="Menlo" charset="0"/>
              </a:rPr>
              <a:t>Command</a:t>
            </a:r>
            <a:r>
              <a:rPr lang="pt-BR" dirty="0">
                <a:solidFill>
                  <a:srgbClr val="D3D7CE"/>
                </a:solidFill>
                <a:latin typeface="Menlo" charset="0"/>
              </a:rPr>
              <a:t>=</a:t>
            </a:r>
            <a:r>
              <a:rPr lang="pt-BR" dirty="0">
                <a:solidFill>
                  <a:srgbClr val="EDD400"/>
                </a:solidFill>
                <a:latin typeface="Menlo" charset="0"/>
              </a:rPr>
              <a:t>"{</a:t>
            </a:r>
            <a:r>
              <a:rPr lang="pt-BR" dirty="0" err="1">
                <a:solidFill>
                  <a:srgbClr val="EDD400"/>
                </a:solidFill>
                <a:latin typeface="Menlo" charset="0"/>
              </a:rPr>
              <a:t>Binding</a:t>
            </a:r>
            <a:r>
              <a:rPr lang="pt-BR" dirty="0">
                <a:solidFill>
                  <a:srgbClr val="EDD400"/>
                </a:solidFill>
                <a:latin typeface="Menlo" charset="0"/>
              </a:rPr>
              <a:t> Path=</a:t>
            </a:r>
            <a:r>
              <a:rPr lang="pt-BR" dirty="0" err="1">
                <a:solidFill>
                  <a:srgbClr val="EDD400"/>
                </a:solidFill>
                <a:latin typeface="Menlo" charset="0"/>
              </a:rPr>
              <a:t>BindingContext.DetalheCommand</a:t>
            </a:r>
            <a:r>
              <a:rPr lang="pt-BR" dirty="0">
                <a:solidFill>
                  <a:srgbClr val="EDD400"/>
                </a:solidFill>
                <a:latin typeface="Menlo" charset="0"/>
              </a:rPr>
              <a:t>, </a:t>
            </a:r>
            <a:r>
              <a:rPr lang="pt-BR" dirty="0" err="1">
                <a:solidFill>
                  <a:srgbClr val="EDD400"/>
                </a:solidFill>
                <a:latin typeface="Menlo" charset="0"/>
              </a:rPr>
              <a:t>Source</a:t>
            </a:r>
            <a:r>
              <a:rPr lang="pt-BR" dirty="0">
                <a:solidFill>
                  <a:srgbClr val="EDD400"/>
                </a:solidFill>
                <a:latin typeface="Menlo" charset="0"/>
              </a:rPr>
              <a:t>={</a:t>
            </a:r>
            <a:r>
              <a:rPr lang="pt-BR" dirty="0" err="1">
                <a:solidFill>
                  <a:srgbClr val="EDD400"/>
                </a:solidFill>
                <a:latin typeface="Menlo" charset="0"/>
              </a:rPr>
              <a:t>x:Reference</a:t>
            </a:r>
            <a:r>
              <a:rPr lang="pt-BR" dirty="0">
                <a:solidFill>
                  <a:srgbClr val="EDD400"/>
                </a:solidFill>
                <a:latin typeface="Menlo" charset="0"/>
              </a:rPr>
              <a:t> </a:t>
            </a:r>
            <a:r>
              <a:rPr lang="pt-BR" dirty="0" err="1">
                <a:solidFill>
                  <a:srgbClr val="EDD400"/>
                </a:solidFill>
                <a:latin typeface="Menlo" charset="0"/>
              </a:rPr>
              <a:t>Name</a:t>
            </a:r>
            <a:r>
              <a:rPr lang="pt-BR" dirty="0">
                <a:solidFill>
                  <a:srgbClr val="EDD400"/>
                </a:solidFill>
                <a:latin typeface="Menlo" charset="0"/>
              </a:rPr>
              <a:t>=</a:t>
            </a:r>
            <a:r>
              <a:rPr lang="pt-BR" dirty="0" err="1">
                <a:solidFill>
                  <a:srgbClr val="EDD400"/>
                </a:solidFill>
                <a:latin typeface="Menlo" charset="0"/>
              </a:rPr>
              <a:t>ListViewExampleInteractivity</a:t>
            </a:r>
            <a:r>
              <a:rPr lang="pt-BR" dirty="0">
                <a:solidFill>
                  <a:srgbClr val="EDD400"/>
                </a:solidFill>
                <a:latin typeface="Menlo" charset="0"/>
              </a:rPr>
              <a:t>}}"</a:t>
            </a:r>
            <a:r>
              <a:rPr lang="pt-BR" dirty="0">
                <a:solidFill>
                  <a:srgbClr val="D3D7CE"/>
                </a:solidFill>
                <a:latin typeface="Menlo" charset="0"/>
              </a:rPr>
              <a:t/>
            </a:r>
            <a:br>
              <a:rPr lang="pt-BR" dirty="0">
                <a:solidFill>
                  <a:srgbClr val="D3D7CE"/>
                </a:solidFill>
                <a:latin typeface="Menlo" charset="0"/>
              </a:rPr>
            </a:br>
            <a:r>
              <a:rPr lang="pt-BR" dirty="0" err="1" smtClean="0">
                <a:solidFill>
                  <a:srgbClr val="719ECF"/>
                </a:solidFill>
                <a:latin typeface="Menlo" charset="0"/>
              </a:rPr>
              <a:t>CommandParameter</a:t>
            </a:r>
            <a:r>
              <a:rPr lang="pt-BR" dirty="0">
                <a:solidFill>
                  <a:srgbClr val="D3D7CE"/>
                </a:solidFill>
                <a:latin typeface="Menlo" charset="0"/>
              </a:rPr>
              <a:t>=</a:t>
            </a:r>
            <a:r>
              <a:rPr lang="pt-BR" dirty="0">
                <a:solidFill>
                  <a:srgbClr val="EDD400"/>
                </a:solidFill>
                <a:latin typeface="Menlo" charset="0"/>
              </a:rPr>
              <a:t>"{</a:t>
            </a:r>
            <a:r>
              <a:rPr lang="pt-BR" dirty="0" err="1">
                <a:solidFill>
                  <a:srgbClr val="EDD400"/>
                </a:solidFill>
                <a:latin typeface="Menlo" charset="0"/>
              </a:rPr>
              <a:t>Binding</a:t>
            </a:r>
            <a:r>
              <a:rPr lang="pt-BR" dirty="0">
                <a:solidFill>
                  <a:srgbClr val="EDD400"/>
                </a:solidFill>
                <a:latin typeface="Menlo" charset="0"/>
              </a:rPr>
              <a:t> .}"</a:t>
            </a:r>
            <a:r>
              <a:rPr lang="pt-BR" dirty="0">
                <a:solidFill>
                  <a:srgbClr val="D3D7CE"/>
                </a:solidFill>
                <a:latin typeface="Menlo" charset="0"/>
              </a:rPr>
              <a:t/>
            </a:r>
            <a:br>
              <a:rPr lang="pt-BR" dirty="0">
                <a:solidFill>
                  <a:srgbClr val="D3D7CE"/>
                </a:solidFill>
                <a:latin typeface="Menlo" charset="0"/>
              </a:rPr>
            </a:br>
            <a:r>
              <a:rPr lang="pt-BR" dirty="0" err="1" smtClean="0">
                <a:solidFill>
                  <a:srgbClr val="719ECF"/>
                </a:solidFill>
                <a:latin typeface="Menlo" charset="0"/>
              </a:rPr>
              <a:t>Text</a:t>
            </a:r>
            <a:r>
              <a:rPr lang="pt-BR" dirty="0">
                <a:solidFill>
                  <a:srgbClr val="D3D7CE"/>
                </a:solidFill>
                <a:latin typeface="Menlo" charset="0"/>
              </a:rPr>
              <a:t>=</a:t>
            </a:r>
            <a:r>
              <a:rPr lang="pt-BR" dirty="0">
                <a:solidFill>
                  <a:srgbClr val="EDD400"/>
                </a:solidFill>
                <a:latin typeface="Menlo" charset="0"/>
              </a:rPr>
              <a:t>"Detalhe"</a:t>
            </a:r>
            <a:r>
              <a:rPr lang="pt-BR" dirty="0">
                <a:solidFill>
                  <a:srgbClr val="AD7FA7"/>
                </a:solidFill>
                <a:latin typeface="Menlo" charset="0"/>
              </a:rPr>
              <a:t> </a:t>
            </a:r>
            <a:r>
              <a:rPr lang="pt-BR" dirty="0">
                <a:solidFill>
                  <a:srgbClr val="D3D7CE"/>
                </a:solidFill>
                <a:latin typeface="Menlo" charset="0"/>
              </a:rPr>
              <a:t>/&gt;</a:t>
            </a:r>
            <a:r>
              <a:rPr lang="pt-BR" dirty="0"/>
              <a:t> </a:t>
            </a:r>
            <a:endParaRPr lang="pt-BR" dirty="0" smtClean="0"/>
          </a:p>
          <a:p>
            <a:endParaRPr lang="pt-BR" dirty="0"/>
          </a:p>
          <a:p>
            <a:pPr>
              <a:lnSpc>
                <a:spcPct val="150000"/>
              </a:lnSpc>
            </a:pPr>
            <a:r>
              <a:rPr lang="pt-BR" sz="2000" dirty="0" smtClean="0"/>
              <a:t>Para utilizar um </a:t>
            </a:r>
            <a:r>
              <a:rPr lang="pt-BR" sz="2000" dirty="0" err="1" smtClean="0"/>
              <a:t>command</a:t>
            </a:r>
            <a:r>
              <a:rPr lang="pt-BR" sz="2000" dirty="0" smtClean="0"/>
              <a:t> nas ações de contexto é necessário indicar corretamente o contexto no qual os métodos do </a:t>
            </a:r>
            <a:r>
              <a:rPr lang="pt-BR" sz="2000" dirty="0" err="1" smtClean="0"/>
              <a:t>command</a:t>
            </a:r>
            <a:r>
              <a:rPr lang="pt-BR" sz="2000" dirty="0" smtClean="0"/>
              <a:t> devem ser encontrados. Como o método </a:t>
            </a:r>
            <a:r>
              <a:rPr lang="pt-BR" sz="2000" dirty="0" err="1" smtClean="0"/>
              <a:t>DetalheCommand</a:t>
            </a:r>
            <a:r>
              <a:rPr lang="pt-BR" sz="2000" dirty="0" smtClean="0"/>
              <a:t> existe no contexto da classe vinculada a página XAML, e o item de menu no contexto do ListView é necessário realizar o referência correta. </a:t>
            </a:r>
          </a:p>
          <a:p>
            <a:pPr>
              <a:lnSpc>
                <a:spcPct val="150000"/>
              </a:lnSpc>
            </a:pPr>
            <a:r>
              <a:rPr lang="pt-BR" sz="2000" dirty="0" smtClean="0"/>
              <a:t>O </a:t>
            </a:r>
            <a:r>
              <a:rPr lang="pt-BR" sz="2000" dirty="0" err="1" smtClean="0"/>
              <a:t>CommandParameter</a:t>
            </a:r>
            <a:r>
              <a:rPr lang="pt-BR" sz="2000" dirty="0" smtClean="0"/>
              <a:t> tem a função de passar informações para o método executado quando o </a:t>
            </a:r>
            <a:r>
              <a:rPr lang="pt-BR" sz="2000" dirty="0" err="1" smtClean="0"/>
              <a:t>command</a:t>
            </a:r>
            <a:r>
              <a:rPr lang="pt-BR" sz="2000" dirty="0" smtClean="0"/>
              <a:t> é executado.</a:t>
            </a:r>
          </a:p>
        </p:txBody>
      </p:sp>
    </p:spTree>
    <p:extLst>
      <p:ext uri="{BB962C8B-B14F-4D97-AF65-F5344CB8AC3E}">
        <p14:creationId xmlns:p14="http://schemas.microsoft.com/office/powerpoint/2010/main" val="1486747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smtClean="0"/>
              <a:t>Funcionalidades de uma ListView</a:t>
            </a:r>
            <a:br>
              <a:rPr lang="pt-BR" smtClean="0"/>
            </a:br>
            <a:r>
              <a:rPr lang="pt-BR" sz="2400"/>
              <a:t> Ações de </a:t>
            </a:r>
            <a:r>
              <a:rPr lang="pt-BR" sz="2400" smtClean="0"/>
              <a:t>Contexto - </a:t>
            </a:r>
            <a:r>
              <a:rPr lang="pt-BR" sz="2400" err="1" smtClean="0"/>
              <a:t>Command</a:t>
            </a:r>
            <a:endParaRPr lang="pt-BR" sz="2400"/>
          </a:p>
        </p:txBody>
      </p:sp>
      <p:sp>
        <p:nvSpPr>
          <p:cNvPr id="5" name="Retângulo 4"/>
          <p:cNvSpPr/>
          <p:nvPr/>
        </p:nvSpPr>
        <p:spPr>
          <a:xfrm>
            <a:off x="1097280" y="2035510"/>
            <a:ext cx="10058400" cy="4108817"/>
          </a:xfrm>
          <a:prstGeom prst="rect">
            <a:avLst/>
          </a:prstGeom>
        </p:spPr>
        <p:txBody>
          <a:bodyPr wrap="square">
            <a:spAutoFit/>
          </a:bodyPr>
          <a:lstStyle/>
          <a:p>
            <a:r>
              <a:rPr lang="pt-BR" dirty="0" err="1">
                <a:solidFill>
                  <a:srgbClr val="AD7FA7"/>
                </a:solidFill>
                <a:latin typeface="Menlo" charset="0"/>
              </a:rPr>
              <a:t>public</a:t>
            </a:r>
            <a:r>
              <a:rPr lang="pt-BR" dirty="0">
                <a:solidFill>
                  <a:srgbClr val="D3D7CE"/>
                </a:solidFill>
                <a:latin typeface="Menlo" charset="0"/>
              </a:rPr>
              <a:t> </a:t>
            </a:r>
            <a:r>
              <a:rPr lang="pt-BR" dirty="0" err="1">
                <a:solidFill>
                  <a:srgbClr val="8AE233"/>
                </a:solidFill>
                <a:latin typeface="Menlo" charset="0"/>
              </a:rPr>
              <a:t>ICommand</a:t>
            </a:r>
            <a:r>
              <a:rPr lang="pt-BR" dirty="0">
                <a:solidFill>
                  <a:srgbClr val="D3D7CE"/>
                </a:solidFill>
                <a:latin typeface="Menlo" charset="0"/>
              </a:rPr>
              <a:t> </a:t>
            </a:r>
            <a:r>
              <a:rPr lang="pt-BR" dirty="0" err="1">
                <a:solidFill>
                  <a:srgbClr val="D3D7CE"/>
                </a:solidFill>
                <a:latin typeface="Menlo" charset="0"/>
              </a:rPr>
              <a:t>DetalheCommand</a:t>
            </a:r>
            <a:r>
              <a:rPr lang="pt-BR" dirty="0">
                <a:solidFill>
                  <a:srgbClr val="D3D7CE"/>
                </a:solidFill>
                <a:latin typeface="Menlo" charset="0"/>
              </a:rPr>
              <a:t/>
            </a:r>
            <a:br>
              <a:rPr lang="pt-BR" dirty="0">
                <a:solidFill>
                  <a:srgbClr val="D3D7CE"/>
                </a:solidFill>
                <a:latin typeface="Menlo" charset="0"/>
              </a:rPr>
            </a:br>
            <a:r>
              <a:rPr lang="pt-BR" dirty="0" smtClean="0">
                <a:solidFill>
                  <a:srgbClr val="D3D7CE"/>
                </a:solidFill>
                <a:latin typeface="Menlo" charset="0"/>
              </a:rPr>
              <a:t>{</a:t>
            </a:r>
            <a:r>
              <a:rPr lang="pt-BR" dirty="0">
                <a:solidFill>
                  <a:srgbClr val="D3D7CE"/>
                </a:solidFill>
                <a:latin typeface="Menlo" charset="0"/>
              </a:rPr>
              <a:t/>
            </a:r>
            <a:br>
              <a:rPr lang="pt-BR" dirty="0">
                <a:solidFill>
                  <a:srgbClr val="D3D7CE"/>
                </a:solidFill>
                <a:latin typeface="Menlo" charset="0"/>
              </a:rPr>
            </a:br>
            <a:r>
              <a:rPr lang="pt-BR" dirty="0" smtClean="0">
                <a:solidFill>
                  <a:srgbClr val="D3D7CE"/>
                </a:solidFill>
                <a:latin typeface="Menlo" charset="0"/>
              </a:rPr>
              <a:t>	</a:t>
            </a:r>
            <a:r>
              <a:rPr lang="pt-BR" dirty="0" err="1" smtClean="0">
                <a:solidFill>
                  <a:srgbClr val="AD7FA7"/>
                </a:solidFill>
                <a:latin typeface="Menlo" charset="0"/>
              </a:rPr>
              <a:t>get</a:t>
            </a:r>
            <a:r>
              <a:rPr lang="pt-BR" dirty="0">
                <a:solidFill>
                  <a:srgbClr val="D3D7CE"/>
                </a:solidFill>
                <a:latin typeface="Menlo" charset="0"/>
              </a:rPr>
              <a:t> { </a:t>
            </a:r>
            <a:r>
              <a:rPr lang="pt-BR" dirty="0" err="1">
                <a:solidFill>
                  <a:srgbClr val="AD7FA7"/>
                </a:solidFill>
                <a:latin typeface="Menlo" charset="0"/>
              </a:rPr>
              <a:t>return</a:t>
            </a:r>
            <a:r>
              <a:rPr lang="pt-BR" dirty="0">
                <a:solidFill>
                  <a:srgbClr val="D3D7CE"/>
                </a:solidFill>
                <a:latin typeface="Menlo" charset="0"/>
              </a:rPr>
              <a:t> </a:t>
            </a:r>
            <a:r>
              <a:rPr lang="pt-BR" dirty="0">
                <a:solidFill>
                  <a:srgbClr val="AD7FA7"/>
                </a:solidFill>
                <a:latin typeface="Menlo" charset="0"/>
              </a:rPr>
              <a:t>new</a:t>
            </a:r>
            <a:r>
              <a:rPr lang="pt-BR" dirty="0">
                <a:solidFill>
                  <a:srgbClr val="D3D7CE"/>
                </a:solidFill>
                <a:latin typeface="Menlo" charset="0"/>
              </a:rPr>
              <a:t> </a:t>
            </a:r>
            <a:r>
              <a:rPr lang="pt-BR" dirty="0" err="1">
                <a:solidFill>
                  <a:srgbClr val="8AE233"/>
                </a:solidFill>
                <a:latin typeface="Menlo" charset="0"/>
              </a:rPr>
              <a:t>Command</a:t>
            </a:r>
            <a:r>
              <a:rPr lang="pt-BR" dirty="0">
                <a:solidFill>
                  <a:srgbClr val="D3D7CE"/>
                </a:solidFill>
                <a:latin typeface="Menlo" charset="0"/>
              </a:rPr>
              <a:t>&lt;</a:t>
            </a:r>
            <a:r>
              <a:rPr lang="pt-BR" dirty="0">
                <a:solidFill>
                  <a:srgbClr val="8AE233"/>
                </a:solidFill>
                <a:latin typeface="Menlo" charset="0"/>
              </a:rPr>
              <a:t>Pessoa</a:t>
            </a:r>
            <a:r>
              <a:rPr lang="pt-BR" dirty="0">
                <a:solidFill>
                  <a:srgbClr val="D3D7CE"/>
                </a:solidFill>
                <a:latin typeface="Menlo" charset="0"/>
              </a:rPr>
              <a:t>&gt;(</a:t>
            </a:r>
            <a:r>
              <a:rPr lang="pt-BR" dirty="0" err="1">
                <a:solidFill>
                  <a:srgbClr val="D3D7CE"/>
                </a:solidFill>
                <a:latin typeface="Menlo" charset="0"/>
              </a:rPr>
              <a:t>ExecuteDetalheCommand</a:t>
            </a:r>
            <a:r>
              <a:rPr lang="pt-BR" dirty="0">
                <a:solidFill>
                  <a:srgbClr val="D3D7CE"/>
                </a:solidFill>
                <a:latin typeface="Menlo" charset="0"/>
              </a:rPr>
              <a:t>); }</a:t>
            </a:r>
            <a:br>
              <a:rPr lang="pt-BR" dirty="0">
                <a:solidFill>
                  <a:srgbClr val="D3D7CE"/>
                </a:solidFill>
                <a:latin typeface="Menlo" charset="0"/>
              </a:rPr>
            </a:br>
            <a:r>
              <a:rPr lang="pt-BR" dirty="0" smtClean="0">
                <a:solidFill>
                  <a:srgbClr val="D3D7CE"/>
                </a:solidFill>
                <a:latin typeface="Menlo" charset="0"/>
              </a:rPr>
              <a:t>}</a:t>
            </a:r>
            <a:r>
              <a:rPr lang="pt-BR" dirty="0">
                <a:solidFill>
                  <a:srgbClr val="D3D7CE"/>
                </a:solidFill>
                <a:latin typeface="Menlo" charset="0"/>
              </a:rPr>
              <a:t/>
            </a:r>
            <a:br>
              <a:rPr lang="pt-BR" dirty="0">
                <a:solidFill>
                  <a:srgbClr val="D3D7CE"/>
                </a:solidFill>
                <a:latin typeface="Menlo" charset="0"/>
              </a:rPr>
            </a:br>
            <a:r>
              <a:rPr lang="pt-BR" dirty="0">
                <a:solidFill>
                  <a:srgbClr val="D3D7CE"/>
                </a:solidFill>
                <a:latin typeface="Menlo" charset="0"/>
              </a:rPr>
              <a:t/>
            </a:r>
            <a:br>
              <a:rPr lang="pt-BR" dirty="0">
                <a:solidFill>
                  <a:srgbClr val="D3D7CE"/>
                </a:solidFill>
                <a:latin typeface="Menlo" charset="0"/>
              </a:rPr>
            </a:br>
            <a:r>
              <a:rPr lang="pt-BR" dirty="0" err="1" smtClean="0">
                <a:solidFill>
                  <a:srgbClr val="AD7FA7"/>
                </a:solidFill>
                <a:latin typeface="Menlo" charset="0"/>
              </a:rPr>
              <a:t>public</a:t>
            </a:r>
            <a:r>
              <a:rPr lang="pt-BR" dirty="0">
                <a:solidFill>
                  <a:srgbClr val="D3D7CE"/>
                </a:solidFill>
                <a:latin typeface="Menlo" charset="0"/>
              </a:rPr>
              <a:t> </a:t>
            </a:r>
            <a:r>
              <a:rPr lang="pt-BR" dirty="0" err="1">
                <a:solidFill>
                  <a:srgbClr val="AD7FA7"/>
                </a:solidFill>
                <a:latin typeface="Menlo" charset="0"/>
              </a:rPr>
              <a:t>void</a:t>
            </a:r>
            <a:r>
              <a:rPr lang="pt-BR" dirty="0">
                <a:solidFill>
                  <a:srgbClr val="D3D7CE"/>
                </a:solidFill>
                <a:latin typeface="Menlo" charset="0"/>
              </a:rPr>
              <a:t> </a:t>
            </a:r>
            <a:r>
              <a:rPr lang="pt-BR" dirty="0" err="1">
                <a:solidFill>
                  <a:srgbClr val="D3D7CE"/>
                </a:solidFill>
                <a:latin typeface="Menlo" charset="0"/>
              </a:rPr>
              <a:t>ExecuteDetalheCommand</a:t>
            </a:r>
            <a:r>
              <a:rPr lang="pt-BR" dirty="0">
                <a:solidFill>
                  <a:srgbClr val="D3D7CE"/>
                </a:solidFill>
                <a:latin typeface="Menlo" charset="0"/>
              </a:rPr>
              <a:t>(</a:t>
            </a:r>
            <a:r>
              <a:rPr lang="pt-BR" dirty="0">
                <a:solidFill>
                  <a:srgbClr val="8AE233"/>
                </a:solidFill>
                <a:latin typeface="Menlo" charset="0"/>
              </a:rPr>
              <a:t>Pessoa</a:t>
            </a:r>
            <a:r>
              <a:rPr lang="pt-BR" dirty="0">
                <a:solidFill>
                  <a:srgbClr val="D3D7CE"/>
                </a:solidFill>
                <a:latin typeface="Menlo" charset="0"/>
              </a:rPr>
              <a:t> pessoa)</a:t>
            </a:r>
            <a:br>
              <a:rPr lang="pt-BR" dirty="0">
                <a:solidFill>
                  <a:srgbClr val="D3D7CE"/>
                </a:solidFill>
                <a:latin typeface="Menlo" charset="0"/>
              </a:rPr>
            </a:br>
            <a:r>
              <a:rPr lang="pt-BR" dirty="0" smtClean="0">
                <a:solidFill>
                  <a:srgbClr val="D3D7CE"/>
                </a:solidFill>
                <a:latin typeface="Menlo" charset="0"/>
              </a:rPr>
              <a:t>{</a:t>
            </a:r>
            <a:r>
              <a:rPr lang="pt-BR" dirty="0">
                <a:solidFill>
                  <a:srgbClr val="D3D7CE"/>
                </a:solidFill>
                <a:latin typeface="Menlo" charset="0"/>
              </a:rPr>
              <a:t/>
            </a:r>
            <a:br>
              <a:rPr lang="pt-BR" dirty="0">
                <a:solidFill>
                  <a:srgbClr val="D3D7CE"/>
                </a:solidFill>
                <a:latin typeface="Menlo" charset="0"/>
              </a:rPr>
            </a:br>
            <a:r>
              <a:rPr lang="pt-BR" dirty="0" smtClean="0">
                <a:solidFill>
                  <a:srgbClr val="D3D7CE"/>
                </a:solidFill>
                <a:latin typeface="Menlo" charset="0"/>
              </a:rPr>
              <a:t>	</a:t>
            </a:r>
            <a:r>
              <a:rPr lang="pt-BR" dirty="0" err="1" smtClean="0">
                <a:solidFill>
                  <a:srgbClr val="D3D7CE"/>
                </a:solidFill>
                <a:latin typeface="Menlo" charset="0"/>
              </a:rPr>
              <a:t>page.DisplayAlert</a:t>
            </a:r>
            <a:r>
              <a:rPr lang="pt-BR" dirty="0">
                <a:solidFill>
                  <a:srgbClr val="D3D7CE"/>
                </a:solidFill>
                <a:latin typeface="Menlo" charset="0"/>
              </a:rPr>
              <a:t>(</a:t>
            </a:r>
            <a:r>
              <a:rPr lang="pt-BR" dirty="0">
                <a:solidFill>
                  <a:srgbClr val="EDD400"/>
                </a:solidFill>
                <a:latin typeface="Menlo" charset="0"/>
              </a:rPr>
              <a:t>"Observe com atenção"</a:t>
            </a:r>
            <a:r>
              <a:rPr lang="pt-BR" dirty="0">
                <a:solidFill>
                  <a:srgbClr val="D3D7CE"/>
                </a:solidFill>
                <a:latin typeface="Menlo" charset="0"/>
              </a:rPr>
              <a:t>, </a:t>
            </a:r>
            <a:r>
              <a:rPr lang="pt-BR" dirty="0">
                <a:solidFill>
                  <a:srgbClr val="EDD400"/>
                </a:solidFill>
                <a:latin typeface="Menlo" charset="0"/>
              </a:rPr>
              <a:t>"Também é </a:t>
            </a:r>
            <a:r>
              <a:rPr lang="pt-BR" dirty="0" err="1">
                <a:solidFill>
                  <a:srgbClr val="EDD400"/>
                </a:solidFill>
                <a:latin typeface="Menlo" charset="0"/>
              </a:rPr>
              <a:t>possivel</a:t>
            </a:r>
            <a:r>
              <a:rPr lang="pt-BR" dirty="0">
                <a:solidFill>
                  <a:srgbClr val="EDD400"/>
                </a:solidFill>
                <a:latin typeface="Menlo" charset="0"/>
              </a:rPr>
              <a:t> direcionar para uma outra página sobre detalhes do "</a:t>
            </a:r>
            <a:r>
              <a:rPr lang="pt-BR" dirty="0">
                <a:solidFill>
                  <a:srgbClr val="D3D7CE"/>
                </a:solidFill>
                <a:latin typeface="Menlo" charset="0"/>
              </a:rPr>
              <a:t> + </a:t>
            </a:r>
            <a:r>
              <a:rPr lang="pt-BR" dirty="0" err="1">
                <a:solidFill>
                  <a:srgbClr val="D3D7CE"/>
                </a:solidFill>
                <a:latin typeface="Menlo" charset="0"/>
              </a:rPr>
              <a:t>pessoa.Nome</a:t>
            </a:r>
            <a:r>
              <a:rPr lang="pt-BR" dirty="0">
                <a:solidFill>
                  <a:srgbClr val="D3D7CE"/>
                </a:solidFill>
                <a:latin typeface="Menlo" charset="0"/>
              </a:rPr>
              <a:t>, </a:t>
            </a:r>
            <a:r>
              <a:rPr lang="pt-BR" dirty="0">
                <a:solidFill>
                  <a:srgbClr val="EDD400"/>
                </a:solidFill>
                <a:latin typeface="Menlo" charset="0"/>
              </a:rPr>
              <a:t>"OK"</a:t>
            </a:r>
            <a:r>
              <a:rPr lang="pt-BR" dirty="0">
                <a:solidFill>
                  <a:srgbClr val="D3D7CE"/>
                </a:solidFill>
                <a:latin typeface="Menlo" charset="0"/>
              </a:rPr>
              <a:t>);</a:t>
            </a:r>
            <a:br>
              <a:rPr lang="pt-BR" dirty="0">
                <a:solidFill>
                  <a:srgbClr val="D3D7CE"/>
                </a:solidFill>
                <a:latin typeface="Menlo" charset="0"/>
              </a:rPr>
            </a:br>
            <a:r>
              <a:rPr lang="pt-BR" dirty="0" smtClean="0">
                <a:solidFill>
                  <a:srgbClr val="D3D7CE"/>
                </a:solidFill>
                <a:latin typeface="Menlo" charset="0"/>
              </a:rPr>
              <a:t>}</a:t>
            </a:r>
            <a:r>
              <a:rPr lang="pt-BR" dirty="0" smtClean="0"/>
              <a:t> </a:t>
            </a:r>
          </a:p>
          <a:p>
            <a:pPr>
              <a:lnSpc>
                <a:spcPct val="150000"/>
              </a:lnSpc>
            </a:pPr>
            <a:r>
              <a:rPr lang="pt-BR" dirty="0" smtClean="0"/>
              <a:t>O </a:t>
            </a:r>
            <a:r>
              <a:rPr lang="pt-BR" dirty="0" err="1" smtClean="0"/>
              <a:t>commandParameter</a:t>
            </a:r>
            <a:r>
              <a:rPr lang="pt-BR" dirty="0" smtClean="0"/>
              <a:t> é passado para a execução do </a:t>
            </a:r>
            <a:r>
              <a:rPr lang="pt-BR" dirty="0" err="1" smtClean="0"/>
              <a:t>command</a:t>
            </a:r>
            <a:r>
              <a:rPr lang="pt-BR" dirty="0" smtClean="0"/>
              <a:t> definindo um tipo para o </a:t>
            </a:r>
            <a:r>
              <a:rPr lang="pt-BR" dirty="0" err="1" smtClean="0"/>
              <a:t>command</a:t>
            </a:r>
            <a:r>
              <a:rPr lang="pt-BR" dirty="0" smtClean="0"/>
              <a:t> que será executado na </a:t>
            </a:r>
            <a:r>
              <a:rPr lang="pt-BR" dirty="0" err="1" smtClean="0"/>
              <a:t>ViewModel</a:t>
            </a:r>
            <a:r>
              <a:rPr lang="pt-BR" dirty="0" smtClean="0"/>
              <a:t>. O método que será executado pelo </a:t>
            </a:r>
            <a:r>
              <a:rPr lang="pt-BR" dirty="0" err="1" smtClean="0"/>
              <a:t>command</a:t>
            </a:r>
            <a:r>
              <a:rPr lang="pt-BR" dirty="0" smtClean="0"/>
              <a:t> recebe na assinatura do método o tipo passado pelo </a:t>
            </a:r>
            <a:r>
              <a:rPr lang="pt-BR" dirty="0" err="1" smtClean="0"/>
              <a:t>commandParameter</a:t>
            </a:r>
            <a:r>
              <a:rPr lang="pt-BR" dirty="0" smtClean="0"/>
              <a:t>.</a:t>
            </a:r>
            <a:endParaRPr lang="pt-BR" dirty="0"/>
          </a:p>
        </p:txBody>
      </p:sp>
    </p:spTree>
    <p:extLst>
      <p:ext uri="{BB962C8B-B14F-4D97-AF65-F5344CB8AC3E}">
        <p14:creationId xmlns:p14="http://schemas.microsoft.com/office/powerpoint/2010/main" val="92760701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dirty="0" smtClean="0"/>
              <a:t>Funcionalidades de uma ListView</a:t>
            </a:r>
            <a:br>
              <a:rPr lang="pt-BR" dirty="0" smtClean="0"/>
            </a:br>
            <a:r>
              <a:rPr lang="pt-BR" sz="2400" dirty="0"/>
              <a:t> Ações de </a:t>
            </a:r>
            <a:r>
              <a:rPr lang="pt-BR" sz="2400" dirty="0" smtClean="0"/>
              <a:t>Contexto - </a:t>
            </a:r>
            <a:r>
              <a:rPr lang="pt-BR" sz="2400" dirty="0" err="1" smtClean="0"/>
              <a:t>Clicked</a:t>
            </a:r>
            <a:endParaRPr lang="pt-BR" sz="2400" dirty="0"/>
          </a:p>
        </p:txBody>
      </p:sp>
      <p:sp>
        <p:nvSpPr>
          <p:cNvPr id="3" name="Retângulo 2"/>
          <p:cNvSpPr/>
          <p:nvPr/>
        </p:nvSpPr>
        <p:spPr>
          <a:xfrm>
            <a:off x="1097280" y="2199305"/>
            <a:ext cx="10439400" cy="3508653"/>
          </a:xfrm>
          <a:prstGeom prst="rect">
            <a:avLst/>
          </a:prstGeom>
        </p:spPr>
        <p:txBody>
          <a:bodyPr wrap="square">
            <a:spAutoFit/>
          </a:bodyPr>
          <a:lstStyle/>
          <a:p>
            <a:pPr algn="just"/>
            <a:r>
              <a:rPr lang="is-IS" dirty="0">
                <a:solidFill>
                  <a:srgbClr val="D3D7CE"/>
                </a:solidFill>
                <a:latin typeface="Menlo" charset="0"/>
              </a:rPr>
              <a:t>&lt;</a:t>
            </a:r>
            <a:r>
              <a:rPr lang="is-IS" dirty="0" smtClean="0">
                <a:solidFill>
                  <a:srgbClr val="AD7FA7"/>
                </a:solidFill>
                <a:latin typeface="Menlo" charset="0"/>
              </a:rPr>
              <a:t>MenuItem </a:t>
            </a:r>
            <a:r>
              <a:rPr lang="is-IS" dirty="0" smtClean="0">
                <a:solidFill>
                  <a:srgbClr val="719ECF"/>
                </a:solidFill>
                <a:latin typeface="Menlo" charset="0"/>
              </a:rPr>
              <a:t>Clicked</a:t>
            </a:r>
            <a:r>
              <a:rPr lang="is-IS" dirty="0">
                <a:solidFill>
                  <a:srgbClr val="D3D7CE"/>
                </a:solidFill>
                <a:latin typeface="Menlo" charset="0"/>
              </a:rPr>
              <a:t>=</a:t>
            </a:r>
            <a:r>
              <a:rPr lang="is-IS" dirty="0">
                <a:solidFill>
                  <a:srgbClr val="EDD400"/>
                </a:solidFill>
                <a:latin typeface="Menlo" charset="0"/>
              </a:rPr>
              <a:t>"</a:t>
            </a:r>
            <a:r>
              <a:rPr lang="is-IS" dirty="0" smtClean="0">
                <a:solidFill>
                  <a:srgbClr val="EDD400"/>
                </a:solidFill>
                <a:latin typeface="Menlo" charset="0"/>
              </a:rPr>
              <a:t>OnDelete”</a:t>
            </a:r>
          </a:p>
          <a:p>
            <a:pPr algn="just"/>
            <a:r>
              <a:rPr lang="is-IS" dirty="0" smtClean="0">
                <a:solidFill>
                  <a:srgbClr val="719ECF"/>
                </a:solidFill>
                <a:latin typeface="Menlo" charset="0"/>
              </a:rPr>
              <a:t>CommandParameter</a:t>
            </a:r>
            <a:r>
              <a:rPr lang="is-IS" dirty="0">
                <a:solidFill>
                  <a:srgbClr val="D3D7CE"/>
                </a:solidFill>
                <a:latin typeface="Menlo" charset="0"/>
              </a:rPr>
              <a:t>=</a:t>
            </a:r>
            <a:r>
              <a:rPr lang="is-IS" dirty="0">
                <a:solidFill>
                  <a:srgbClr val="EDD400"/>
                </a:solidFill>
                <a:latin typeface="Menlo" charset="0"/>
              </a:rPr>
              <a:t>"{Binding </a:t>
            </a:r>
            <a:r>
              <a:rPr lang="is-IS" dirty="0" smtClean="0">
                <a:solidFill>
                  <a:srgbClr val="EDD400"/>
                </a:solidFill>
                <a:latin typeface="Menlo" charset="0"/>
              </a:rPr>
              <a:t>.}”</a:t>
            </a:r>
          </a:p>
          <a:p>
            <a:pPr algn="just"/>
            <a:r>
              <a:rPr lang="is-IS" dirty="0" smtClean="0">
                <a:solidFill>
                  <a:srgbClr val="719ECF"/>
                </a:solidFill>
                <a:latin typeface="Menlo" charset="0"/>
              </a:rPr>
              <a:t>Text</a:t>
            </a:r>
            <a:r>
              <a:rPr lang="is-IS" dirty="0">
                <a:solidFill>
                  <a:srgbClr val="D3D7CE"/>
                </a:solidFill>
                <a:latin typeface="Menlo" charset="0"/>
              </a:rPr>
              <a:t>=</a:t>
            </a:r>
            <a:r>
              <a:rPr lang="is-IS" dirty="0">
                <a:solidFill>
                  <a:srgbClr val="EDD400"/>
                </a:solidFill>
                <a:latin typeface="Menlo" charset="0"/>
              </a:rPr>
              <a:t>"</a:t>
            </a:r>
            <a:r>
              <a:rPr lang="is-IS" dirty="0" smtClean="0">
                <a:solidFill>
                  <a:srgbClr val="EDD400"/>
                </a:solidFill>
                <a:latin typeface="Menlo" charset="0"/>
              </a:rPr>
              <a:t>Remover”</a:t>
            </a:r>
            <a:r>
              <a:rPr lang="is-IS" dirty="0" smtClean="0">
                <a:solidFill>
                  <a:srgbClr val="D3D7CE"/>
                </a:solidFill>
                <a:latin typeface="Menlo" charset="0"/>
              </a:rPr>
              <a:t> </a:t>
            </a:r>
            <a:r>
              <a:rPr lang="is-IS" dirty="0" smtClean="0">
                <a:solidFill>
                  <a:srgbClr val="719ECF"/>
                </a:solidFill>
                <a:latin typeface="Menlo" charset="0"/>
              </a:rPr>
              <a:t>IsDestructive</a:t>
            </a:r>
            <a:r>
              <a:rPr lang="is-IS" dirty="0">
                <a:solidFill>
                  <a:srgbClr val="D3D7CE"/>
                </a:solidFill>
                <a:latin typeface="Menlo" charset="0"/>
              </a:rPr>
              <a:t>=</a:t>
            </a:r>
            <a:r>
              <a:rPr lang="is-IS" dirty="0">
                <a:solidFill>
                  <a:srgbClr val="EDD400"/>
                </a:solidFill>
                <a:latin typeface="Menlo" charset="0"/>
              </a:rPr>
              <a:t>"True"</a:t>
            </a:r>
            <a:r>
              <a:rPr lang="is-IS" dirty="0">
                <a:solidFill>
                  <a:srgbClr val="AD7FA7"/>
                </a:solidFill>
                <a:latin typeface="Menlo" charset="0"/>
              </a:rPr>
              <a:t> </a:t>
            </a:r>
            <a:r>
              <a:rPr lang="is-IS" dirty="0" smtClean="0">
                <a:solidFill>
                  <a:srgbClr val="D3D7CE"/>
                </a:solidFill>
                <a:latin typeface="Menlo" charset="0"/>
              </a:rPr>
              <a:t>/&gt;</a:t>
            </a:r>
          </a:p>
          <a:p>
            <a:pPr algn="just"/>
            <a:endParaRPr lang="is-IS" dirty="0">
              <a:solidFill>
                <a:srgbClr val="D3D7CE"/>
              </a:solidFill>
              <a:latin typeface="Menlo" charset="0"/>
            </a:endParaRPr>
          </a:p>
          <a:p>
            <a:pPr algn="just">
              <a:lnSpc>
                <a:spcPct val="150000"/>
              </a:lnSpc>
            </a:pPr>
            <a:r>
              <a:rPr lang="is-IS" sz="2000" dirty="0" smtClean="0">
                <a:solidFill>
                  <a:schemeClr val="tx1">
                    <a:lumMod val="95000"/>
                    <a:lumOff val="5000"/>
                  </a:schemeClr>
                </a:solidFill>
              </a:rPr>
              <a:t>As ações de contexto possuem além do command, o evento de clicked semelhante ao controle button. O método do evento clicked é definido no code-behind do XAML, sendo possível passar informaçõs para o método atráves do CommandParamater. A passagem de parâmetros atráves do commandParameter no evento do clicked é feita preenchendo a propriedade CommandParameter do controle MenuItem que será passado ao evento.</a:t>
            </a:r>
          </a:p>
        </p:txBody>
      </p:sp>
    </p:spTree>
    <p:extLst>
      <p:ext uri="{BB962C8B-B14F-4D97-AF65-F5344CB8AC3E}">
        <p14:creationId xmlns:p14="http://schemas.microsoft.com/office/powerpoint/2010/main" val="203218924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dirty="0" smtClean="0"/>
              <a:t>Funcionalidades de uma ListView</a:t>
            </a:r>
            <a:br>
              <a:rPr lang="pt-BR" dirty="0" smtClean="0"/>
            </a:br>
            <a:r>
              <a:rPr lang="pt-BR" sz="2400" dirty="0"/>
              <a:t> Ações de </a:t>
            </a:r>
            <a:r>
              <a:rPr lang="pt-BR" sz="2400" dirty="0" smtClean="0"/>
              <a:t>Contexto - </a:t>
            </a:r>
            <a:r>
              <a:rPr lang="pt-BR" sz="2400" dirty="0" err="1" smtClean="0"/>
              <a:t>Clicked</a:t>
            </a:r>
            <a:endParaRPr lang="pt-BR" sz="2400" dirty="0"/>
          </a:p>
        </p:txBody>
      </p:sp>
      <p:sp>
        <p:nvSpPr>
          <p:cNvPr id="4" name="Retângulo 3"/>
          <p:cNvSpPr/>
          <p:nvPr/>
        </p:nvSpPr>
        <p:spPr>
          <a:xfrm>
            <a:off x="1097280" y="2274838"/>
            <a:ext cx="10058400" cy="3693319"/>
          </a:xfrm>
          <a:prstGeom prst="rect">
            <a:avLst/>
          </a:prstGeom>
        </p:spPr>
        <p:txBody>
          <a:bodyPr wrap="square">
            <a:spAutoFit/>
          </a:bodyPr>
          <a:lstStyle/>
          <a:p>
            <a:r>
              <a:rPr lang="pt-BR" dirty="0" err="1">
                <a:solidFill>
                  <a:srgbClr val="AD7FA7"/>
                </a:solidFill>
                <a:latin typeface="Menlo" charset="0"/>
              </a:rPr>
              <a:t>public</a:t>
            </a:r>
            <a:r>
              <a:rPr lang="pt-BR" dirty="0">
                <a:solidFill>
                  <a:srgbClr val="D3D7CE"/>
                </a:solidFill>
                <a:latin typeface="Menlo" charset="0"/>
              </a:rPr>
              <a:t> </a:t>
            </a:r>
            <a:r>
              <a:rPr lang="pt-BR" dirty="0" err="1">
                <a:solidFill>
                  <a:srgbClr val="AD7FA7"/>
                </a:solidFill>
                <a:latin typeface="Menlo" charset="0"/>
              </a:rPr>
              <a:t>void</a:t>
            </a:r>
            <a:r>
              <a:rPr lang="pt-BR" dirty="0">
                <a:solidFill>
                  <a:srgbClr val="D3D7CE"/>
                </a:solidFill>
                <a:latin typeface="Menlo" charset="0"/>
              </a:rPr>
              <a:t> </a:t>
            </a:r>
            <a:r>
              <a:rPr lang="pt-BR" dirty="0" err="1">
                <a:solidFill>
                  <a:srgbClr val="D3D7CE"/>
                </a:solidFill>
                <a:latin typeface="Menlo" charset="0"/>
              </a:rPr>
              <a:t>OnDelete</a:t>
            </a:r>
            <a:r>
              <a:rPr lang="pt-BR" dirty="0">
                <a:solidFill>
                  <a:srgbClr val="D3D7CE"/>
                </a:solidFill>
                <a:latin typeface="Menlo" charset="0"/>
              </a:rPr>
              <a:t>(</a:t>
            </a:r>
            <a:r>
              <a:rPr lang="pt-BR" dirty="0" err="1">
                <a:solidFill>
                  <a:srgbClr val="AD7FA7"/>
                </a:solidFill>
                <a:latin typeface="Menlo" charset="0"/>
              </a:rPr>
              <a:t>object</a:t>
            </a:r>
            <a:r>
              <a:rPr lang="pt-BR" dirty="0">
                <a:solidFill>
                  <a:srgbClr val="D3D7CE"/>
                </a:solidFill>
                <a:latin typeface="Menlo" charset="0"/>
              </a:rPr>
              <a:t> </a:t>
            </a:r>
            <a:r>
              <a:rPr lang="pt-BR" dirty="0" err="1">
                <a:solidFill>
                  <a:srgbClr val="D3D7CE"/>
                </a:solidFill>
                <a:latin typeface="Menlo" charset="0"/>
              </a:rPr>
              <a:t>sender</a:t>
            </a:r>
            <a:r>
              <a:rPr lang="pt-BR" dirty="0">
                <a:solidFill>
                  <a:srgbClr val="D3D7CE"/>
                </a:solidFill>
                <a:latin typeface="Menlo" charset="0"/>
              </a:rPr>
              <a:t>, </a:t>
            </a:r>
            <a:r>
              <a:rPr lang="pt-BR" dirty="0" err="1">
                <a:solidFill>
                  <a:srgbClr val="8AE233"/>
                </a:solidFill>
                <a:latin typeface="Menlo" charset="0"/>
              </a:rPr>
              <a:t>EventArgs</a:t>
            </a:r>
            <a:r>
              <a:rPr lang="pt-BR" dirty="0">
                <a:solidFill>
                  <a:srgbClr val="D3D7CE"/>
                </a:solidFill>
                <a:latin typeface="Menlo" charset="0"/>
              </a:rPr>
              <a:t> e</a:t>
            </a:r>
            <a:r>
              <a:rPr lang="pt-BR" dirty="0" smtClean="0">
                <a:solidFill>
                  <a:srgbClr val="D3D7CE"/>
                </a:solidFill>
                <a:latin typeface="Menlo" charset="0"/>
              </a:rPr>
              <a:t>)</a:t>
            </a:r>
          </a:p>
          <a:p>
            <a:r>
              <a:rPr lang="pt-BR" dirty="0" smtClean="0">
                <a:solidFill>
                  <a:srgbClr val="D3D7CE"/>
                </a:solidFill>
                <a:latin typeface="Menlo" charset="0"/>
              </a:rPr>
              <a:t>{</a:t>
            </a:r>
            <a:r>
              <a:rPr lang="pt-BR" dirty="0">
                <a:solidFill>
                  <a:srgbClr val="D3D7CE"/>
                </a:solidFill>
                <a:latin typeface="Menlo" charset="0"/>
              </a:rPr>
              <a:t/>
            </a:r>
            <a:br>
              <a:rPr lang="pt-BR" dirty="0">
                <a:solidFill>
                  <a:srgbClr val="D3D7CE"/>
                </a:solidFill>
                <a:latin typeface="Menlo" charset="0"/>
              </a:rPr>
            </a:br>
            <a:r>
              <a:rPr lang="pt-BR" dirty="0" smtClean="0">
                <a:solidFill>
                  <a:srgbClr val="D3D7CE"/>
                </a:solidFill>
                <a:latin typeface="Menlo" charset="0"/>
              </a:rPr>
              <a:t>	</a:t>
            </a:r>
            <a:r>
              <a:rPr lang="pt-BR" dirty="0" smtClean="0">
                <a:solidFill>
                  <a:srgbClr val="AD7FA7"/>
                </a:solidFill>
                <a:latin typeface="Menlo" charset="0"/>
              </a:rPr>
              <a:t>var</a:t>
            </a:r>
            <a:r>
              <a:rPr lang="pt-BR" dirty="0">
                <a:solidFill>
                  <a:srgbClr val="D3D7CE"/>
                </a:solidFill>
                <a:latin typeface="Menlo" charset="0"/>
              </a:rPr>
              <a:t> mi = ((</a:t>
            </a:r>
            <a:r>
              <a:rPr lang="pt-BR" dirty="0" err="1">
                <a:solidFill>
                  <a:srgbClr val="8AE233"/>
                </a:solidFill>
                <a:latin typeface="Menlo" charset="0"/>
              </a:rPr>
              <a:t>MenuItem</a:t>
            </a:r>
            <a:r>
              <a:rPr lang="pt-BR" dirty="0">
                <a:solidFill>
                  <a:srgbClr val="D3D7CE"/>
                </a:solidFill>
                <a:latin typeface="Menlo" charset="0"/>
              </a:rPr>
              <a:t>)</a:t>
            </a:r>
            <a:r>
              <a:rPr lang="pt-BR" dirty="0" err="1">
                <a:solidFill>
                  <a:srgbClr val="D3D7CE"/>
                </a:solidFill>
                <a:latin typeface="Menlo" charset="0"/>
              </a:rPr>
              <a:t>sender</a:t>
            </a:r>
            <a:r>
              <a:rPr lang="pt-BR" dirty="0">
                <a:solidFill>
                  <a:srgbClr val="D3D7CE"/>
                </a:solidFill>
                <a:latin typeface="Menlo" charset="0"/>
              </a:rPr>
              <a:t>);</a:t>
            </a:r>
            <a:br>
              <a:rPr lang="pt-BR" dirty="0">
                <a:solidFill>
                  <a:srgbClr val="D3D7CE"/>
                </a:solidFill>
                <a:latin typeface="Menlo" charset="0"/>
              </a:rPr>
            </a:br>
            <a:r>
              <a:rPr lang="pt-BR" dirty="0" smtClean="0">
                <a:solidFill>
                  <a:srgbClr val="D3D7CE"/>
                </a:solidFill>
                <a:latin typeface="Menlo" charset="0"/>
              </a:rPr>
              <a:t>	</a:t>
            </a:r>
            <a:r>
              <a:rPr lang="pt-BR" dirty="0" err="1" smtClean="0">
                <a:solidFill>
                  <a:srgbClr val="D3D7CE"/>
                </a:solidFill>
                <a:latin typeface="Menlo" charset="0"/>
              </a:rPr>
              <a:t>DisplayAlert</a:t>
            </a:r>
            <a:r>
              <a:rPr lang="pt-BR" dirty="0">
                <a:solidFill>
                  <a:srgbClr val="D3D7CE"/>
                </a:solidFill>
                <a:latin typeface="Menlo" charset="0"/>
              </a:rPr>
              <a:t>(</a:t>
            </a:r>
            <a:r>
              <a:rPr lang="pt-BR" dirty="0">
                <a:solidFill>
                  <a:srgbClr val="EDD400"/>
                </a:solidFill>
                <a:latin typeface="Menlo" charset="0"/>
              </a:rPr>
              <a:t>"Delete </a:t>
            </a:r>
            <a:r>
              <a:rPr lang="pt-BR" dirty="0" err="1">
                <a:solidFill>
                  <a:srgbClr val="EDD400"/>
                </a:solidFill>
                <a:latin typeface="Menlo" charset="0"/>
              </a:rPr>
              <a:t>Context</a:t>
            </a:r>
            <a:r>
              <a:rPr lang="pt-BR" dirty="0">
                <a:solidFill>
                  <a:srgbClr val="EDD400"/>
                </a:solidFill>
                <a:latin typeface="Menlo" charset="0"/>
              </a:rPr>
              <a:t> </a:t>
            </a:r>
            <a:r>
              <a:rPr lang="pt-BR" dirty="0" err="1">
                <a:solidFill>
                  <a:srgbClr val="EDD400"/>
                </a:solidFill>
                <a:latin typeface="Menlo" charset="0"/>
              </a:rPr>
              <a:t>Action</a:t>
            </a:r>
            <a:r>
              <a:rPr lang="pt-BR" dirty="0">
                <a:solidFill>
                  <a:srgbClr val="EDD400"/>
                </a:solidFill>
                <a:latin typeface="Menlo" charset="0"/>
              </a:rPr>
              <a:t>"</a:t>
            </a:r>
            <a:r>
              <a:rPr lang="pt-BR" dirty="0">
                <a:solidFill>
                  <a:srgbClr val="D3D7CE"/>
                </a:solidFill>
                <a:latin typeface="Menlo" charset="0"/>
              </a:rPr>
              <a:t>, </a:t>
            </a:r>
            <a:r>
              <a:rPr lang="pt-BR" dirty="0" err="1">
                <a:solidFill>
                  <a:srgbClr val="D3D7CE"/>
                </a:solidFill>
                <a:latin typeface="Menlo" charset="0"/>
              </a:rPr>
              <a:t>mi.CommandParameter</a:t>
            </a:r>
            <a:r>
              <a:rPr lang="pt-BR" dirty="0">
                <a:solidFill>
                  <a:srgbClr val="D3D7CE"/>
                </a:solidFill>
                <a:latin typeface="Menlo" charset="0"/>
              </a:rPr>
              <a:t> + </a:t>
            </a:r>
            <a:r>
              <a:rPr lang="pt-BR" dirty="0">
                <a:solidFill>
                  <a:srgbClr val="EDD400"/>
                </a:solidFill>
                <a:latin typeface="Menlo" charset="0"/>
              </a:rPr>
              <a:t>" delete </a:t>
            </a:r>
            <a:r>
              <a:rPr lang="pt-BR" dirty="0" err="1">
                <a:solidFill>
                  <a:srgbClr val="EDD400"/>
                </a:solidFill>
                <a:latin typeface="Menlo" charset="0"/>
              </a:rPr>
              <a:t>context</a:t>
            </a:r>
            <a:r>
              <a:rPr lang="pt-BR" dirty="0">
                <a:solidFill>
                  <a:srgbClr val="EDD400"/>
                </a:solidFill>
                <a:latin typeface="Menlo" charset="0"/>
              </a:rPr>
              <a:t> </a:t>
            </a:r>
            <a:r>
              <a:rPr lang="pt-BR" dirty="0" err="1">
                <a:solidFill>
                  <a:srgbClr val="EDD400"/>
                </a:solidFill>
                <a:latin typeface="Menlo" charset="0"/>
              </a:rPr>
              <a:t>action</a:t>
            </a:r>
            <a:r>
              <a:rPr lang="pt-BR" dirty="0">
                <a:solidFill>
                  <a:srgbClr val="EDD400"/>
                </a:solidFill>
                <a:latin typeface="Menlo" charset="0"/>
              </a:rPr>
              <a:t>"</a:t>
            </a:r>
            <a:r>
              <a:rPr lang="pt-BR" dirty="0">
                <a:solidFill>
                  <a:srgbClr val="D3D7CE"/>
                </a:solidFill>
                <a:latin typeface="Menlo" charset="0"/>
              </a:rPr>
              <a:t>, </a:t>
            </a:r>
            <a:r>
              <a:rPr lang="pt-BR" dirty="0">
                <a:solidFill>
                  <a:srgbClr val="EDD400"/>
                </a:solidFill>
                <a:latin typeface="Menlo" charset="0"/>
              </a:rPr>
              <a:t>"OK</a:t>
            </a:r>
            <a:r>
              <a:rPr lang="pt-BR" dirty="0" smtClean="0">
                <a:solidFill>
                  <a:srgbClr val="EDD400"/>
                </a:solidFill>
                <a:latin typeface="Menlo" charset="0"/>
              </a:rPr>
              <a:t>"</a:t>
            </a:r>
            <a:r>
              <a:rPr lang="pt-BR" dirty="0" smtClean="0">
                <a:solidFill>
                  <a:srgbClr val="D3D7CE"/>
                </a:solidFill>
                <a:latin typeface="Menlo" charset="0"/>
              </a:rPr>
              <a:t>);</a:t>
            </a:r>
            <a:r>
              <a:rPr lang="pt-BR" dirty="0">
                <a:solidFill>
                  <a:srgbClr val="D3D7CE"/>
                </a:solidFill>
                <a:latin typeface="Menlo" charset="0"/>
              </a:rPr>
              <a:t/>
            </a:r>
            <a:br>
              <a:rPr lang="pt-BR" dirty="0">
                <a:solidFill>
                  <a:srgbClr val="D3D7CE"/>
                </a:solidFill>
                <a:latin typeface="Menlo" charset="0"/>
              </a:rPr>
            </a:br>
            <a:r>
              <a:rPr lang="pt-BR" dirty="0" smtClean="0">
                <a:solidFill>
                  <a:srgbClr val="D3D7CE"/>
                </a:solidFill>
                <a:latin typeface="Menlo" charset="0"/>
              </a:rPr>
              <a:t>}</a:t>
            </a:r>
            <a:r>
              <a:rPr lang="pt-BR" dirty="0" smtClean="0"/>
              <a:t> </a:t>
            </a:r>
          </a:p>
          <a:p>
            <a:endParaRPr lang="pt-BR" dirty="0"/>
          </a:p>
          <a:p>
            <a:pPr>
              <a:lnSpc>
                <a:spcPct val="150000"/>
              </a:lnSpc>
            </a:pPr>
            <a:r>
              <a:rPr lang="is-IS" sz="2000" dirty="0">
                <a:solidFill>
                  <a:schemeClr val="tx1">
                    <a:lumMod val="95000"/>
                    <a:lumOff val="5000"/>
                  </a:schemeClr>
                </a:solidFill>
              </a:rPr>
              <a:t>A passagem de parâmetros atráves do commandParameter no evento do clicked é feita preenchendo a propriedade CommandParameter do controle MenuItem que será passado ao evento.</a:t>
            </a:r>
          </a:p>
          <a:p>
            <a:endParaRPr lang="pt-BR" dirty="0"/>
          </a:p>
        </p:txBody>
      </p:sp>
    </p:spTree>
    <p:extLst>
      <p:ext uri="{BB962C8B-B14F-4D97-AF65-F5344CB8AC3E}">
        <p14:creationId xmlns:p14="http://schemas.microsoft.com/office/powerpoint/2010/main" val="68728823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a:spLocks noGrp="1"/>
          </p:cNvSpPr>
          <p:nvPr>
            <p:ph type="title"/>
          </p:nvPr>
        </p:nvSpPr>
        <p:spPr>
          <a:xfrm>
            <a:off x="1096963" y="287338"/>
            <a:ext cx="10058400" cy="1449387"/>
          </a:xfrm>
        </p:spPr>
        <p:txBody>
          <a:bodyPr>
            <a:normAutofit fontScale="90000"/>
          </a:bodyPr>
          <a:lstStyle/>
          <a:p>
            <a:pPr>
              <a:lnSpc>
                <a:spcPct val="150000"/>
              </a:lnSpc>
            </a:pPr>
            <a:r>
              <a:rPr lang="pt-BR" dirty="0" err="1" smtClean="0"/>
              <a:t>Perfomance</a:t>
            </a:r>
            <a:r>
              <a:rPr lang="pt-BR" dirty="0" smtClean="0"/>
              <a:t> da ListView</a:t>
            </a:r>
            <a:r>
              <a:rPr lang="pt-BR" dirty="0"/>
              <a:t/>
            </a:r>
            <a:br>
              <a:rPr lang="pt-BR" dirty="0"/>
            </a:br>
            <a:r>
              <a:rPr lang="pt-BR" sz="2400" dirty="0" err="1" smtClean="0"/>
              <a:t>RetainElement</a:t>
            </a:r>
            <a:endParaRPr lang="pt-BR" dirty="0"/>
          </a:p>
        </p:txBody>
      </p:sp>
      <p:sp>
        <p:nvSpPr>
          <p:cNvPr id="3" name="Retângulo 2"/>
          <p:cNvSpPr/>
          <p:nvPr/>
        </p:nvSpPr>
        <p:spPr>
          <a:xfrm>
            <a:off x="1096963" y="1736725"/>
            <a:ext cx="10058400" cy="4401205"/>
          </a:xfrm>
          <a:prstGeom prst="rect">
            <a:avLst/>
          </a:prstGeom>
        </p:spPr>
        <p:txBody>
          <a:bodyPr wrap="square">
            <a:spAutoFit/>
          </a:bodyPr>
          <a:lstStyle/>
          <a:p>
            <a:pPr>
              <a:lnSpc>
                <a:spcPct val="200000"/>
              </a:lnSpc>
            </a:pPr>
            <a:r>
              <a:rPr lang="pt-BR" sz="2000" dirty="0" smtClean="0">
                <a:solidFill>
                  <a:srgbClr val="4E5758"/>
                </a:solidFill>
              </a:rPr>
              <a:t>A propriedade</a:t>
            </a:r>
            <a:r>
              <a:rPr lang="pt-BR" sz="2000" dirty="0">
                <a:solidFill>
                  <a:srgbClr val="4E5758"/>
                </a:solidFill>
              </a:rPr>
              <a:t> </a:t>
            </a:r>
            <a:r>
              <a:rPr lang="pt-BR" sz="2000" dirty="0" err="1" smtClean="0">
                <a:solidFill>
                  <a:srgbClr val="4E5758"/>
                </a:solidFill>
              </a:rPr>
              <a:t>RetainElement</a:t>
            </a:r>
            <a:r>
              <a:rPr lang="pt-BR" sz="2000" dirty="0" smtClean="0">
                <a:solidFill>
                  <a:srgbClr val="4E5758"/>
                </a:solidFill>
              </a:rPr>
              <a:t> especifica </a:t>
            </a:r>
            <a:r>
              <a:rPr lang="pt-BR" sz="2000" dirty="0">
                <a:solidFill>
                  <a:srgbClr val="4E5758"/>
                </a:solidFill>
              </a:rPr>
              <a:t>que o </a:t>
            </a:r>
            <a:r>
              <a:rPr lang="pt-BR" sz="2000" dirty="0" smtClean="0">
                <a:solidFill>
                  <a:srgbClr val="4E5758"/>
                </a:solidFill>
              </a:rPr>
              <a:t>ListView irá </a:t>
            </a:r>
            <a:r>
              <a:rPr lang="pt-BR" sz="2000" dirty="0">
                <a:solidFill>
                  <a:srgbClr val="4E5758"/>
                </a:solidFill>
              </a:rPr>
              <a:t>gerar </a:t>
            </a:r>
            <a:r>
              <a:rPr lang="pt-BR" sz="2000" dirty="0">
                <a:solidFill>
                  <a:srgbClr val="4E5758"/>
                </a:solidFill>
              </a:rPr>
              <a:t>uma célula para cada item na lista. Esse foi o </a:t>
            </a:r>
            <a:r>
              <a:rPr lang="pt-BR" sz="2000" dirty="0" smtClean="0">
                <a:solidFill>
                  <a:srgbClr val="4E5758"/>
                </a:solidFill>
              </a:rPr>
              <a:t>comportamento da </a:t>
            </a:r>
            <a:r>
              <a:rPr lang="pt-BR" sz="2000" dirty="0" err="1" smtClean="0">
                <a:solidFill>
                  <a:srgbClr val="4E5758"/>
                </a:solidFill>
              </a:rPr>
              <a:t>listview</a:t>
            </a:r>
            <a:r>
              <a:rPr lang="pt-BR" sz="2000" dirty="0" smtClean="0">
                <a:solidFill>
                  <a:srgbClr val="4E5758"/>
                </a:solidFill>
              </a:rPr>
              <a:t> </a:t>
            </a:r>
            <a:r>
              <a:rPr lang="pt-BR" sz="2000" dirty="0">
                <a:solidFill>
                  <a:srgbClr val="4E5758"/>
                </a:solidFill>
              </a:rPr>
              <a:t>anterior ao </a:t>
            </a:r>
            <a:r>
              <a:rPr lang="pt-BR" sz="2000" dirty="0" err="1">
                <a:solidFill>
                  <a:srgbClr val="4E5758"/>
                </a:solidFill>
              </a:rPr>
              <a:t>Xamarin.Forms</a:t>
            </a:r>
            <a:r>
              <a:rPr lang="pt-BR" sz="2000" dirty="0">
                <a:solidFill>
                  <a:srgbClr val="4E5758"/>
                </a:solidFill>
              </a:rPr>
              <a:t> 2 e é o comportamento padrão ListView. Geralmente, deve ser usado nas seguintes circunstâncias:</a:t>
            </a:r>
          </a:p>
          <a:p>
            <a:pPr>
              <a:lnSpc>
                <a:spcPct val="200000"/>
              </a:lnSpc>
              <a:buFont typeface="Arial" charset="0"/>
              <a:buChar char="•"/>
            </a:pPr>
            <a:r>
              <a:rPr lang="pt-BR" sz="2000" dirty="0">
                <a:solidFill>
                  <a:srgbClr val="4E5758"/>
                </a:solidFill>
              </a:rPr>
              <a:t>Quando cada célula tem um grande número de ligações (20-30 +).</a:t>
            </a:r>
          </a:p>
          <a:p>
            <a:pPr>
              <a:lnSpc>
                <a:spcPct val="200000"/>
              </a:lnSpc>
              <a:buFont typeface="Arial" charset="0"/>
              <a:buChar char="•"/>
            </a:pPr>
            <a:r>
              <a:rPr lang="pt-BR" sz="2000" dirty="0">
                <a:solidFill>
                  <a:srgbClr val="4E5758"/>
                </a:solidFill>
              </a:rPr>
              <a:t>Quando o modelo de célula muda com </a:t>
            </a:r>
            <a:r>
              <a:rPr lang="pt-BR" sz="2000" dirty="0" smtClean="0">
                <a:solidFill>
                  <a:srgbClr val="4E5758"/>
                </a:solidFill>
              </a:rPr>
              <a:t>frequência.</a:t>
            </a:r>
            <a:endParaRPr lang="pt-BR" sz="2000" dirty="0">
              <a:solidFill>
                <a:srgbClr val="4E5758"/>
              </a:solidFill>
            </a:endParaRPr>
          </a:p>
          <a:p>
            <a:pPr>
              <a:lnSpc>
                <a:spcPct val="200000"/>
              </a:lnSpc>
              <a:buFont typeface="Arial" charset="0"/>
              <a:buChar char="•"/>
            </a:pPr>
            <a:r>
              <a:rPr lang="pt-BR" sz="2000" dirty="0">
                <a:solidFill>
                  <a:srgbClr val="4E5758"/>
                </a:solidFill>
              </a:rPr>
              <a:t>Quando o teste revela que </a:t>
            </a:r>
            <a:r>
              <a:rPr lang="pt-BR" sz="2000" dirty="0" smtClean="0">
                <a:solidFill>
                  <a:srgbClr val="4E5758"/>
                </a:solidFill>
              </a:rPr>
              <a:t>a propriedade </a:t>
            </a:r>
            <a:r>
              <a:rPr lang="pt-BR" sz="2000" dirty="0" err="1" smtClean="0">
                <a:solidFill>
                  <a:srgbClr val="4E5758"/>
                </a:solidFill>
              </a:rPr>
              <a:t>RecycleElement</a:t>
            </a:r>
            <a:r>
              <a:rPr lang="pt-BR" sz="2000" dirty="0" smtClean="0">
                <a:solidFill>
                  <a:srgbClr val="4E5758"/>
                </a:solidFill>
              </a:rPr>
              <a:t> resulta </a:t>
            </a:r>
            <a:r>
              <a:rPr lang="pt-BR" sz="2000" dirty="0">
                <a:solidFill>
                  <a:srgbClr val="4E5758"/>
                </a:solidFill>
              </a:rPr>
              <a:t>em uma velocidade de execução reduzida.</a:t>
            </a:r>
            <a:endParaRPr lang="pt-BR" sz="2000" b="0" i="0" dirty="0">
              <a:solidFill>
                <a:srgbClr val="4E5758"/>
              </a:solidFill>
              <a:effectLst/>
            </a:endParaRPr>
          </a:p>
        </p:txBody>
      </p:sp>
    </p:spTree>
    <p:extLst>
      <p:ext uri="{BB962C8B-B14F-4D97-AF65-F5344CB8AC3E}">
        <p14:creationId xmlns:p14="http://schemas.microsoft.com/office/powerpoint/2010/main" val="12794340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p:cNvSpPr>
            <a:spLocks noGrp="1"/>
          </p:cNvSpPr>
          <p:nvPr>
            <p:ph type="ctrTitle"/>
          </p:nvPr>
        </p:nvSpPr>
        <p:spPr/>
        <p:txBody>
          <a:bodyPr/>
          <a:lstStyle/>
          <a:p>
            <a:r>
              <a:rPr lang="pt-BR" dirty="0" smtClean="0"/>
              <a:t>LISTVIEW</a:t>
            </a:r>
            <a:endParaRPr lang="pt-BR" dirty="0"/>
          </a:p>
        </p:txBody>
      </p:sp>
    </p:spTree>
    <p:extLst>
      <p:ext uri="{BB962C8B-B14F-4D97-AF65-F5344CB8AC3E}">
        <p14:creationId xmlns:p14="http://schemas.microsoft.com/office/powerpoint/2010/main" val="117322721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a:spLocks noGrp="1"/>
          </p:cNvSpPr>
          <p:nvPr>
            <p:ph type="title"/>
          </p:nvPr>
        </p:nvSpPr>
        <p:spPr>
          <a:xfrm>
            <a:off x="1096963" y="287338"/>
            <a:ext cx="10058400" cy="1449387"/>
          </a:xfrm>
        </p:spPr>
        <p:txBody>
          <a:bodyPr>
            <a:normAutofit fontScale="90000"/>
          </a:bodyPr>
          <a:lstStyle/>
          <a:p>
            <a:pPr>
              <a:lnSpc>
                <a:spcPct val="150000"/>
              </a:lnSpc>
            </a:pPr>
            <a:r>
              <a:rPr lang="pt-BR" dirty="0" err="1"/>
              <a:t>Perfomance</a:t>
            </a:r>
            <a:r>
              <a:rPr lang="pt-BR" dirty="0"/>
              <a:t> da ListView </a:t>
            </a:r>
            <a:br>
              <a:rPr lang="pt-BR" dirty="0"/>
            </a:br>
            <a:r>
              <a:rPr lang="pt-BR" sz="2400" dirty="0" err="1" smtClean="0"/>
              <a:t>RetainElement</a:t>
            </a:r>
            <a:endParaRPr lang="pt-BR" dirty="0"/>
          </a:p>
        </p:txBody>
      </p:sp>
      <p:sp>
        <p:nvSpPr>
          <p:cNvPr id="2" name="Retângulo 1"/>
          <p:cNvSpPr/>
          <p:nvPr/>
        </p:nvSpPr>
        <p:spPr>
          <a:xfrm>
            <a:off x="1096963" y="2247900"/>
            <a:ext cx="10058400" cy="2862322"/>
          </a:xfrm>
          <a:prstGeom prst="rect">
            <a:avLst/>
          </a:prstGeom>
        </p:spPr>
        <p:txBody>
          <a:bodyPr wrap="square">
            <a:spAutoFit/>
          </a:bodyPr>
          <a:lstStyle/>
          <a:p>
            <a:pPr>
              <a:lnSpc>
                <a:spcPct val="150000"/>
              </a:lnSpc>
            </a:pPr>
            <a:r>
              <a:rPr lang="pt-BR" sz="2000" dirty="0">
                <a:solidFill>
                  <a:srgbClr val="4E5758"/>
                </a:solidFill>
              </a:rPr>
              <a:t>É importante reconhecer as </a:t>
            </a:r>
            <a:r>
              <a:rPr lang="pt-BR" sz="2000" dirty="0" smtClean="0">
                <a:solidFill>
                  <a:srgbClr val="4E5758"/>
                </a:solidFill>
              </a:rPr>
              <a:t>consequências da propriedade </a:t>
            </a:r>
            <a:r>
              <a:rPr lang="pt-BR" sz="2000" dirty="0" err="1" smtClean="0">
                <a:solidFill>
                  <a:srgbClr val="4E5758"/>
                </a:solidFill>
              </a:rPr>
              <a:t>RetainElement</a:t>
            </a:r>
            <a:r>
              <a:rPr lang="pt-BR" sz="2000" dirty="0" smtClean="0">
                <a:solidFill>
                  <a:srgbClr val="4E5758"/>
                </a:solidFill>
              </a:rPr>
              <a:t> ao</a:t>
            </a:r>
            <a:r>
              <a:rPr lang="pt-BR" sz="2000" dirty="0">
                <a:solidFill>
                  <a:srgbClr val="4E5758"/>
                </a:solidFill>
              </a:rPr>
              <a:t> trabalhar com células personalizadas . Qualquer código de inicialização de célula precisará ser executado para cada criação de célula, que pode ser várias vezes por segundo. Nessa </a:t>
            </a:r>
            <a:r>
              <a:rPr lang="pt-BR" sz="2000" dirty="0">
                <a:solidFill>
                  <a:srgbClr val="4E5758"/>
                </a:solidFill>
              </a:rPr>
              <a:t>circunstância</a:t>
            </a:r>
            <a:r>
              <a:rPr lang="pt-BR" sz="2000" dirty="0">
                <a:solidFill>
                  <a:srgbClr val="4E5758"/>
                </a:solidFill>
              </a:rPr>
              <a:t>, as técnicas de layout que estavam bem em uma página, como usar </a:t>
            </a:r>
            <a:r>
              <a:rPr lang="pt-BR" sz="2000" dirty="0">
                <a:solidFill>
                  <a:schemeClr val="tx1">
                    <a:lumMod val="95000"/>
                    <a:lumOff val="5000"/>
                  </a:schemeClr>
                </a:solidFill>
              </a:rPr>
              <a:t>várias </a:t>
            </a:r>
            <a:r>
              <a:rPr lang="pt-BR" sz="2000" dirty="0" smtClean="0">
                <a:solidFill>
                  <a:schemeClr val="tx1">
                    <a:lumMod val="95000"/>
                    <a:lumOff val="5000"/>
                  </a:schemeClr>
                </a:solidFill>
              </a:rPr>
              <a:t>instancias de </a:t>
            </a:r>
            <a:r>
              <a:rPr lang="pt-BR" sz="2000" dirty="0" err="1" smtClean="0">
                <a:solidFill>
                  <a:schemeClr val="tx1">
                    <a:lumMod val="95000"/>
                    <a:lumOff val="5000"/>
                  </a:schemeClr>
                </a:solidFill>
              </a:rPr>
              <a:t>Stacklayout</a:t>
            </a:r>
            <a:r>
              <a:rPr lang="pt-BR" sz="2000" dirty="0" smtClean="0">
                <a:solidFill>
                  <a:schemeClr val="tx1">
                    <a:lumMod val="95000"/>
                    <a:lumOff val="5000"/>
                  </a:schemeClr>
                </a:solidFill>
              </a:rPr>
              <a:t> </a:t>
            </a:r>
            <a:r>
              <a:rPr lang="pt-BR" sz="2000" dirty="0" smtClean="0">
                <a:solidFill>
                  <a:srgbClr val="4E5758"/>
                </a:solidFill>
              </a:rPr>
              <a:t>aninhadas</a:t>
            </a:r>
            <a:r>
              <a:rPr lang="pt-BR" sz="2000" dirty="0">
                <a:solidFill>
                  <a:srgbClr val="4E5758"/>
                </a:solidFill>
              </a:rPr>
              <a:t>, tornam-se gargalos de desempenho quando são configuradas e destruídas em tempo real à medida que o usuário percorre.</a:t>
            </a:r>
            <a:endParaRPr lang="pt-BR" sz="2000" dirty="0"/>
          </a:p>
        </p:txBody>
      </p:sp>
    </p:spTree>
    <p:extLst>
      <p:ext uri="{BB962C8B-B14F-4D97-AF65-F5344CB8AC3E}">
        <p14:creationId xmlns:p14="http://schemas.microsoft.com/office/powerpoint/2010/main" val="15288443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a:spLocks noGrp="1"/>
          </p:cNvSpPr>
          <p:nvPr>
            <p:ph type="title"/>
          </p:nvPr>
        </p:nvSpPr>
        <p:spPr>
          <a:xfrm>
            <a:off x="1096963" y="287338"/>
            <a:ext cx="10058400" cy="1449387"/>
          </a:xfrm>
        </p:spPr>
        <p:txBody>
          <a:bodyPr>
            <a:normAutofit fontScale="90000"/>
          </a:bodyPr>
          <a:lstStyle/>
          <a:p>
            <a:pPr>
              <a:lnSpc>
                <a:spcPct val="150000"/>
              </a:lnSpc>
            </a:pPr>
            <a:r>
              <a:rPr lang="pt-BR" dirty="0" err="1"/>
              <a:t>Perfomance</a:t>
            </a:r>
            <a:r>
              <a:rPr lang="pt-BR" dirty="0"/>
              <a:t> da ListView </a:t>
            </a:r>
            <a:br>
              <a:rPr lang="pt-BR" dirty="0"/>
            </a:br>
            <a:r>
              <a:rPr lang="pt-BR" sz="2400" dirty="0" err="1"/>
              <a:t>RecycleElement</a:t>
            </a:r>
            <a:endParaRPr lang="pt-BR" dirty="0"/>
          </a:p>
        </p:txBody>
      </p:sp>
      <p:sp>
        <p:nvSpPr>
          <p:cNvPr id="3" name="Retângulo 2"/>
          <p:cNvSpPr/>
          <p:nvPr/>
        </p:nvSpPr>
        <p:spPr>
          <a:xfrm>
            <a:off x="1096963" y="1830347"/>
            <a:ext cx="10058400" cy="3785652"/>
          </a:xfrm>
          <a:prstGeom prst="rect">
            <a:avLst/>
          </a:prstGeom>
        </p:spPr>
        <p:txBody>
          <a:bodyPr wrap="square" anchor="ctr">
            <a:spAutoFit/>
          </a:bodyPr>
          <a:lstStyle/>
          <a:p>
            <a:pPr algn="just">
              <a:lnSpc>
                <a:spcPct val="150000"/>
              </a:lnSpc>
            </a:pPr>
            <a:r>
              <a:rPr lang="pt-BR" sz="2000" dirty="0">
                <a:solidFill>
                  <a:schemeClr val="tx1">
                    <a:lumMod val="95000"/>
                    <a:lumOff val="5000"/>
                  </a:schemeClr>
                </a:solidFill>
              </a:rPr>
              <a:t>O </a:t>
            </a:r>
            <a:r>
              <a:rPr lang="pt-BR" sz="2000" dirty="0" smtClean="0">
                <a:solidFill>
                  <a:schemeClr val="tx1">
                    <a:lumMod val="95000"/>
                    <a:lumOff val="5000"/>
                  </a:schemeClr>
                </a:solidFill>
              </a:rPr>
              <a:t>RecycleElement valor </a:t>
            </a:r>
            <a:r>
              <a:rPr lang="pt-BR" sz="2000" dirty="0">
                <a:solidFill>
                  <a:schemeClr val="tx1">
                    <a:lumMod val="95000"/>
                    <a:lumOff val="5000"/>
                  </a:schemeClr>
                </a:solidFill>
              </a:rPr>
              <a:t>especifica que o </a:t>
            </a:r>
            <a:r>
              <a:rPr lang="pt-BR" sz="2000" dirty="0" smtClean="0">
                <a:solidFill>
                  <a:schemeClr val="tx1">
                    <a:lumMod val="95000"/>
                    <a:lumOff val="5000"/>
                  </a:schemeClr>
                </a:solidFill>
              </a:rPr>
              <a:t>ListView irá </a:t>
            </a:r>
            <a:r>
              <a:rPr lang="pt-BR" sz="2000" dirty="0">
                <a:solidFill>
                  <a:schemeClr val="tx1">
                    <a:lumMod val="95000"/>
                    <a:lumOff val="5000"/>
                  </a:schemeClr>
                </a:solidFill>
              </a:rPr>
              <a:t>tentar minimizar a </a:t>
            </a:r>
            <a:r>
              <a:rPr lang="pt-BR" sz="2000" dirty="0" smtClean="0">
                <a:solidFill>
                  <a:schemeClr val="tx1">
                    <a:lumMod val="95000"/>
                    <a:lumOff val="5000"/>
                  </a:schemeClr>
                </a:solidFill>
              </a:rPr>
              <a:t>utilização de </a:t>
            </a:r>
            <a:r>
              <a:rPr lang="pt-BR" sz="2000" dirty="0">
                <a:solidFill>
                  <a:schemeClr val="tx1">
                    <a:lumMod val="95000"/>
                    <a:lumOff val="5000"/>
                  </a:schemeClr>
                </a:solidFill>
              </a:rPr>
              <a:t>memória e velocidade de execução através da reciclagem de células de lista. Este modo nem sempre oferece uma melhoria de desempenho e testes devem ser realizados para determinar quaisquer melhorias. No entanto, é geralmente a escolha preferida e deve ser utilizada nas seguintes circunstâncias:</a:t>
            </a:r>
          </a:p>
          <a:p>
            <a:pPr algn="just">
              <a:lnSpc>
                <a:spcPct val="150000"/>
              </a:lnSpc>
              <a:buFont typeface="Arial" charset="0"/>
              <a:buChar char="•"/>
            </a:pPr>
            <a:r>
              <a:rPr lang="pt-BR" sz="2000" dirty="0">
                <a:solidFill>
                  <a:schemeClr val="tx1">
                    <a:lumMod val="95000"/>
                    <a:lumOff val="5000"/>
                  </a:schemeClr>
                </a:solidFill>
              </a:rPr>
              <a:t>Quando cada célula tem um número pequeno ou moderado de ligações.</a:t>
            </a:r>
          </a:p>
          <a:p>
            <a:pPr algn="just">
              <a:lnSpc>
                <a:spcPct val="150000"/>
              </a:lnSpc>
              <a:buFont typeface="Arial" charset="0"/>
              <a:buChar char="•"/>
            </a:pPr>
            <a:r>
              <a:rPr lang="pt-BR" sz="2000" dirty="0">
                <a:solidFill>
                  <a:schemeClr val="tx1">
                    <a:lumMod val="95000"/>
                    <a:lumOff val="5000"/>
                  </a:schemeClr>
                </a:solidFill>
              </a:rPr>
              <a:t>Quando cada célula </a:t>
            </a:r>
            <a:r>
              <a:rPr lang="pt-BR" sz="2000" dirty="0" err="1" smtClean="0">
                <a:solidFill>
                  <a:schemeClr val="tx1">
                    <a:lumMod val="95000"/>
                    <a:lumOff val="5000"/>
                  </a:schemeClr>
                </a:solidFill>
              </a:rPr>
              <a:t>BindingContext</a:t>
            </a:r>
            <a:r>
              <a:rPr lang="pt-BR" sz="2000" dirty="0" smtClean="0">
                <a:solidFill>
                  <a:schemeClr val="tx1">
                    <a:lumMod val="95000"/>
                    <a:lumOff val="5000"/>
                  </a:schemeClr>
                </a:solidFill>
              </a:rPr>
              <a:t> define </a:t>
            </a:r>
            <a:r>
              <a:rPr lang="pt-BR" sz="2000" dirty="0">
                <a:solidFill>
                  <a:schemeClr val="tx1">
                    <a:lumMod val="95000"/>
                    <a:lumOff val="5000"/>
                  </a:schemeClr>
                </a:solidFill>
              </a:rPr>
              <a:t>todos os dados da célula.</a:t>
            </a:r>
          </a:p>
          <a:p>
            <a:pPr algn="just">
              <a:lnSpc>
                <a:spcPct val="150000"/>
              </a:lnSpc>
              <a:buFont typeface="Arial" charset="0"/>
              <a:buChar char="•"/>
            </a:pPr>
            <a:r>
              <a:rPr lang="pt-BR" sz="2000" dirty="0">
                <a:solidFill>
                  <a:schemeClr val="tx1">
                    <a:lumMod val="95000"/>
                    <a:lumOff val="5000"/>
                  </a:schemeClr>
                </a:solidFill>
              </a:rPr>
              <a:t>Quando cada célula é em grande parte semelhante, com o modelo de célula imutável.</a:t>
            </a:r>
            <a:endParaRPr lang="pt-BR" sz="2000" b="0" i="0" dirty="0">
              <a:solidFill>
                <a:schemeClr val="tx1">
                  <a:lumMod val="95000"/>
                  <a:lumOff val="5000"/>
                </a:schemeClr>
              </a:solidFill>
              <a:effectLst/>
            </a:endParaRPr>
          </a:p>
        </p:txBody>
      </p:sp>
    </p:spTree>
    <p:extLst>
      <p:ext uri="{BB962C8B-B14F-4D97-AF65-F5344CB8AC3E}">
        <p14:creationId xmlns:p14="http://schemas.microsoft.com/office/powerpoint/2010/main" val="115796249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a:spLocks noGrp="1"/>
          </p:cNvSpPr>
          <p:nvPr>
            <p:ph type="title"/>
          </p:nvPr>
        </p:nvSpPr>
        <p:spPr>
          <a:xfrm>
            <a:off x="1096963" y="287338"/>
            <a:ext cx="10058400" cy="1449387"/>
          </a:xfrm>
        </p:spPr>
        <p:txBody>
          <a:bodyPr>
            <a:normAutofit fontScale="90000"/>
          </a:bodyPr>
          <a:lstStyle/>
          <a:p>
            <a:pPr>
              <a:lnSpc>
                <a:spcPct val="150000"/>
              </a:lnSpc>
            </a:pPr>
            <a:r>
              <a:rPr lang="pt-BR" dirty="0" err="1"/>
              <a:t>Perfomance</a:t>
            </a:r>
            <a:r>
              <a:rPr lang="pt-BR" dirty="0"/>
              <a:t> da ListView </a:t>
            </a:r>
            <a:br>
              <a:rPr lang="pt-BR" dirty="0"/>
            </a:br>
            <a:r>
              <a:rPr lang="pt-BR" sz="2400" dirty="0" err="1"/>
              <a:t>RecycleElement</a:t>
            </a:r>
            <a:endParaRPr lang="pt-BR" dirty="0"/>
          </a:p>
        </p:txBody>
      </p:sp>
      <p:sp>
        <p:nvSpPr>
          <p:cNvPr id="2" name="Retângulo 1"/>
          <p:cNvSpPr/>
          <p:nvPr/>
        </p:nvSpPr>
        <p:spPr>
          <a:xfrm>
            <a:off x="1066800" y="2112377"/>
            <a:ext cx="10058400" cy="3274614"/>
          </a:xfrm>
          <a:prstGeom prst="rect">
            <a:avLst/>
          </a:prstGeom>
        </p:spPr>
        <p:txBody>
          <a:bodyPr wrap="square" anchor="ctr">
            <a:spAutoFit/>
          </a:bodyPr>
          <a:lstStyle/>
          <a:p>
            <a:pPr algn="just">
              <a:lnSpc>
                <a:spcPct val="150000"/>
              </a:lnSpc>
            </a:pPr>
            <a:r>
              <a:rPr lang="pt-BR" sz="2000" dirty="0">
                <a:solidFill>
                  <a:srgbClr val="4E5758"/>
                </a:solidFill>
              </a:rPr>
              <a:t>Durante a virtualização, a célula terá seu contexto de vinculação atualizado e, portanto, se um aplicativo usar esse modo, ele deve garantir que as atualizações de contexto de vinculação sejam tratadas adequadamente. Todos os dados sobre a célula devem vir do contexto de ligação ou erros de consistência podem ocorrer. Isso pode ser realizado usando a ligação de dados para exibir dados de célula. Como alternativa, os dados de célula devem </a:t>
            </a:r>
            <a:r>
              <a:rPr lang="pt-BR" sz="2000" dirty="0" smtClean="0">
                <a:solidFill>
                  <a:srgbClr val="4E5758"/>
                </a:solidFill>
              </a:rPr>
              <a:t>ser </a:t>
            </a:r>
            <a:r>
              <a:rPr lang="pt-BR" sz="2000" dirty="0" err="1">
                <a:solidFill>
                  <a:srgbClr val="4E5758"/>
                </a:solidFill>
              </a:rPr>
              <a:t>OnBindingContextChanged</a:t>
            </a:r>
            <a:r>
              <a:rPr lang="pt-BR" sz="2000" dirty="0">
                <a:solidFill>
                  <a:srgbClr val="4E5758"/>
                </a:solidFill>
              </a:rPr>
              <a:t> definidos </a:t>
            </a:r>
            <a:r>
              <a:rPr lang="pt-BR" sz="2000" dirty="0">
                <a:solidFill>
                  <a:srgbClr val="4E5758"/>
                </a:solidFill>
              </a:rPr>
              <a:t>na substituição, em vez de no construtor da célula personalizada</a:t>
            </a:r>
            <a:endParaRPr lang="pt-BR" sz="2000" dirty="0"/>
          </a:p>
        </p:txBody>
      </p:sp>
    </p:spTree>
    <p:extLst>
      <p:ext uri="{BB962C8B-B14F-4D97-AF65-F5344CB8AC3E}">
        <p14:creationId xmlns:p14="http://schemas.microsoft.com/office/powerpoint/2010/main" val="210664146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1"/>
          <p:cNvSpPr>
            <a:spLocks noGrp="1"/>
          </p:cNvSpPr>
          <p:nvPr>
            <p:ph type="title"/>
          </p:nvPr>
        </p:nvSpPr>
        <p:spPr>
          <a:xfrm>
            <a:off x="1096963" y="287338"/>
            <a:ext cx="10058400" cy="1449387"/>
          </a:xfrm>
        </p:spPr>
        <p:txBody>
          <a:bodyPr>
            <a:normAutofit/>
          </a:bodyPr>
          <a:lstStyle/>
          <a:p>
            <a:pPr>
              <a:lnSpc>
                <a:spcPct val="150000"/>
              </a:lnSpc>
            </a:pPr>
            <a:r>
              <a:rPr lang="pt-BR" dirty="0" err="1"/>
              <a:t>Perfomance</a:t>
            </a:r>
            <a:r>
              <a:rPr lang="pt-BR" dirty="0"/>
              <a:t> da ListView </a:t>
            </a:r>
            <a:endParaRPr lang="pt-BR" dirty="0"/>
          </a:p>
        </p:txBody>
      </p:sp>
      <p:grpSp>
        <p:nvGrpSpPr>
          <p:cNvPr id="11" name="Grupo 10"/>
          <p:cNvGrpSpPr/>
          <p:nvPr/>
        </p:nvGrpSpPr>
        <p:grpSpPr>
          <a:xfrm>
            <a:off x="1345721" y="2018980"/>
            <a:ext cx="4795010" cy="4003433"/>
            <a:chOff x="776377" y="2018980"/>
            <a:chExt cx="5364354" cy="4003433"/>
          </a:xfrm>
        </p:grpSpPr>
        <p:grpSp>
          <p:nvGrpSpPr>
            <p:cNvPr id="7" name="Grupo 6"/>
            <p:cNvGrpSpPr/>
            <p:nvPr/>
          </p:nvGrpSpPr>
          <p:grpSpPr>
            <a:xfrm>
              <a:off x="1096963" y="2018980"/>
              <a:ext cx="5043768" cy="4003433"/>
              <a:chOff x="1096963" y="2018980"/>
              <a:chExt cx="5043768" cy="4003433"/>
            </a:xfrm>
          </p:grpSpPr>
          <p:pic>
            <p:nvPicPr>
              <p:cNvPr id="3" name="Imagem 2"/>
              <p:cNvPicPr>
                <a:picLocks noChangeAspect="1"/>
              </p:cNvPicPr>
              <p:nvPr/>
            </p:nvPicPr>
            <p:blipFill>
              <a:blip r:embed="rId3"/>
              <a:stretch>
                <a:fillRect/>
              </a:stretch>
            </p:blipFill>
            <p:spPr>
              <a:xfrm>
                <a:off x="1096963" y="2018980"/>
                <a:ext cx="5043768" cy="4003433"/>
              </a:xfrm>
              <a:prstGeom prst="rect">
                <a:avLst/>
              </a:prstGeom>
            </p:spPr>
          </p:pic>
          <p:sp>
            <p:nvSpPr>
              <p:cNvPr id="4" name="Retângulo 3"/>
              <p:cNvSpPr/>
              <p:nvPr/>
            </p:nvSpPr>
            <p:spPr>
              <a:xfrm>
                <a:off x="4347713" y="2018980"/>
                <a:ext cx="1748287" cy="37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smtClean="0"/>
                  <a:t>Destruição </a:t>
                </a:r>
                <a:endParaRPr lang="pt-BR" dirty="0"/>
              </a:p>
            </p:txBody>
          </p:sp>
          <p:sp>
            <p:nvSpPr>
              <p:cNvPr id="6" name="Retângulo 5"/>
              <p:cNvSpPr/>
              <p:nvPr/>
            </p:nvSpPr>
            <p:spPr>
              <a:xfrm>
                <a:off x="4347713" y="5611906"/>
                <a:ext cx="1748286" cy="4105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smtClean="0"/>
                  <a:t>Criação</a:t>
                </a:r>
                <a:endParaRPr lang="pt-BR" dirty="0"/>
              </a:p>
            </p:txBody>
          </p:sp>
        </p:grpSp>
        <p:sp useBgFill="1">
          <p:nvSpPr>
            <p:cNvPr id="10" name="Retângulo 9"/>
            <p:cNvSpPr/>
            <p:nvPr/>
          </p:nvSpPr>
          <p:spPr>
            <a:xfrm>
              <a:off x="776377" y="3563496"/>
              <a:ext cx="2553419"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9" name="CaixaDeTexto 8"/>
            <p:cNvSpPr txBox="1"/>
            <p:nvPr/>
          </p:nvSpPr>
          <p:spPr>
            <a:xfrm>
              <a:off x="859032" y="3759086"/>
              <a:ext cx="2791351" cy="523220"/>
            </a:xfrm>
            <a:prstGeom prst="rect">
              <a:avLst/>
            </a:prstGeom>
            <a:noFill/>
          </p:spPr>
          <p:txBody>
            <a:bodyPr wrap="square" rtlCol="0">
              <a:spAutoFit/>
            </a:bodyPr>
            <a:lstStyle/>
            <a:p>
              <a:r>
                <a:rPr lang="pt-BR" sz="2800" dirty="0" err="1"/>
                <a:t>RetainElement</a:t>
              </a:r>
              <a:endParaRPr lang="pt-BR" sz="2800" dirty="0"/>
            </a:p>
          </p:txBody>
        </p:sp>
      </p:grpSp>
      <p:grpSp>
        <p:nvGrpSpPr>
          <p:cNvPr id="24" name="Grupo 23"/>
          <p:cNvGrpSpPr/>
          <p:nvPr/>
        </p:nvGrpSpPr>
        <p:grpSpPr>
          <a:xfrm>
            <a:off x="6339330" y="2018980"/>
            <a:ext cx="4795010" cy="4025610"/>
            <a:chOff x="776377" y="2018781"/>
            <a:chExt cx="5364354" cy="4025610"/>
          </a:xfrm>
        </p:grpSpPr>
        <p:grpSp>
          <p:nvGrpSpPr>
            <p:cNvPr id="25" name="Grupo 24"/>
            <p:cNvGrpSpPr/>
            <p:nvPr/>
          </p:nvGrpSpPr>
          <p:grpSpPr>
            <a:xfrm>
              <a:off x="1096963" y="2018781"/>
              <a:ext cx="5043768" cy="4025610"/>
              <a:chOff x="1096963" y="2018781"/>
              <a:chExt cx="5043768" cy="4025610"/>
            </a:xfrm>
          </p:grpSpPr>
          <p:pic>
            <p:nvPicPr>
              <p:cNvPr id="28" name="Imagem 27"/>
              <p:cNvPicPr>
                <a:picLocks noChangeAspect="1"/>
              </p:cNvPicPr>
              <p:nvPr/>
            </p:nvPicPr>
            <p:blipFill>
              <a:blip r:embed="rId3"/>
              <a:stretch>
                <a:fillRect/>
              </a:stretch>
            </p:blipFill>
            <p:spPr>
              <a:xfrm>
                <a:off x="1096963" y="2018980"/>
                <a:ext cx="5043768" cy="4003433"/>
              </a:xfrm>
              <a:prstGeom prst="rect">
                <a:avLst/>
              </a:prstGeom>
            </p:spPr>
          </p:pic>
          <p:sp>
            <p:nvSpPr>
              <p:cNvPr id="29" name="Retângulo 28"/>
              <p:cNvSpPr/>
              <p:nvPr/>
            </p:nvSpPr>
            <p:spPr>
              <a:xfrm>
                <a:off x="3329796" y="2018781"/>
                <a:ext cx="2766203" cy="379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smtClean="0"/>
                  <a:t>Alteração de Contexto </a:t>
                </a:r>
                <a:endParaRPr lang="pt-BR" dirty="0"/>
              </a:p>
            </p:txBody>
          </p:sp>
          <p:sp>
            <p:nvSpPr>
              <p:cNvPr id="30" name="Retângulo 29"/>
              <p:cNvSpPr/>
              <p:nvPr/>
            </p:nvSpPr>
            <p:spPr>
              <a:xfrm>
                <a:off x="3329796" y="5633685"/>
                <a:ext cx="2766202" cy="4107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t>Alteração de Contexto </a:t>
                </a:r>
                <a:endParaRPr lang="pt-BR" dirty="0"/>
              </a:p>
            </p:txBody>
          </p:sp>
        </p:grpSp>
        <p:sp useBgFill="1">
          <p:nvSpPr>
            <p:cNvPr id="26" name="Retângulo 25"/>
            <p:cNvSpPr/>
            <p:nvPr/>
          </p:nvSpPr>
          <p:spPr>
            <a:xfrm>
              <a:off x="776377" y="3563496"/>
              <a:ext cx="2553419" cy="91440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7" name="CaixaDeTexto 26"/>
            <p:cNvSpPr txBox="1"/>
            <p:nvPr/>
          </p:nvSpPr>
          <p:spPr>
            <a:xfrm>
              <a:off x="859032" y="3759086"/>
              <a:ext cx="2791351" cy="523220"/>
            </a:xfrm>
            <a:prstGeom prst="rect">
              <a:avLst/>
            </a:prstGeom>
            <a:noFill/>
          </p:spPr>
          <p:txBody>
            <a:bodyPr wrap="square" rtlCol="0">
              <a:spAutoFit/>
            </a:bodyPr>
            <a:lstStyle/>
            <a:p>
              <a:r>
                <a:rPr lang="pt-BR" sz="2800" dirty="0" err="1"/>
                <a:t>RecycleElement</a:t>
              </a:r>
              <a:endParaRPr lang="pt-BR" sz="2800" dirty="0"/>
            </a:p>
          </p:txBody>
        </p:sp>
      </p:grpSp>
    </p:spTree>
    <p:extLst>
      <p:ext uri="{BB962C8B-B14F-4D97-AF65-F5344CB8AC3E}">
        <p14:creationId xmlns:p14="http://schemas.microsoft.com/office/powerpoint/2010/main" val="6459394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ListView</a:t>
            </a:r>
            <a:endParaRPr lang="pt-BR" dirty="0"/>
          </a:p>
        </p:txBody>
      </p:sp>
      <p:sp>
        <p:nvSpPr>
          <p:cNvPr id="3" name="Espaço Reservado para Conteúdo 2"/>
          <p:cNvSpPr>
            <a:spLocks noGrp="1"/>
          </p:cNvSpPr>
          <p:nvPr>
            <p:ph idx="1"/>
          </p:nvPr>
        </p:nvSpPr>
        <p:spPr>
          <a:xfrm>
            <a:off x="1237128" y="2026024"/>
            <a:ext cx="9918551" cy="3843070"/>
          </a:xfrm>
        </p:spPr>
        <p:txBody>
          <a:bodyPr anchor="ctr">
            <a:normAutofit fontScale="70000" lnSpcReduction="20000"/>
          </a:bodyPr>
          <a:lstStyle/>
          <a:p>
            <a:pPr marL="0" indent="0" algn="just">
              <a:lnSpc>
                <a:spcPct val="160000"/>
              </a:lnSpc>
              <a:buNone/>
            </a:pPr>
            <a:r>
              <a:rPr lang="pt-BR" sz="2600" dirty="0" smtClean="0"/>
              <a:t>ListView </a:t>
            </a:r>
            <a:r>
              <a:rPr lang="pt-BR" sz="2600" dirty="0"/>
              <a:t>é uma exibição para apresentar listas de dados, especialmente listas longas que exigem rolagem. </a:t>
            </a:r>
            <a:endParaRPr lang="pt-BR" sz="2600" dirty="0" smtClean="0"/>
          </a:p>
          <a:p>
            <a:pPr marL="0" indent="0" algn="just">
              <a:lnSpc>
                <a:spcPct val="160000"/>
              </a:lnSpc>
              <a:buNone/>
            </a:pPr>
            <a:r>
              <a:rPr lang="pt-BR" sz="2600" dirty="0" smtClean="0"/>
              <a:t>Certifique-se que a </a:t>
            </a:r>
            <a:r>
              <a:rPr lang="pt-BR" sz="2600" dirty="0"/>
              <a:t>ListView é o controle certo para suas necessidades. ListView pode ser usado em qualquer situação onde você está exibindo listas de dados roláveis. Os ListViews suportam ações de contexto e vinculação de dados.</a:t>
            </a:r>
          </a:p>
          <a:p>
            <a:pPr marL="0" indent="0" algn="just">
              <a:lnSpc>
                <a:spcPct val="160000"/>
              </a:lnSpc>
              <a:buNone/>
            </a:pPr>
            <a:r>
              <a:rPr lang="pt-BR" sz="2600" dirty="0"/>
              <a:t>ListView não deve ser </a:t>
            </a:r>
            <a:r>
              <a:rPr lang="pt-BR" sz="2600" dirty="0" smtClean="0"/>
              <a:t>confundido</a:t>
            </a:r>
            <a:r>
              <a:rPr lang="pt-BR" sz="2600" dirty="0"/>
              <a:t> com </a:t>
            </a:r>
            <a:r>
              <a:rPr lang="pt-BR" sz="2600" dirty="0" smtClean="0"/>
              <a:t>TableView</a:t>
            </a:r>
            <a:r>
              <a:rPr lang="pt-BR" sz="2600" dirty="0"/>
              <a:t> . O controle TableView é uma opção melhor sempre que você tiver uma lista não vinculada de opções ou dados. </a:t>
            </a:r>
            <a:endParaRPr lang="pt-BR" sz="2600" dirty="0" smtClean="0"/>
          </a:p>
          <a:p>
            <a:pPr marL="0" indent="0" algn="just">
              <a:lnSpc>
                <a:spcPct val="160000"/>
              </a:lnSpc>
              <a:buNone/>
            </a:pPr>
            <a:r>
              <a:rPr lang="pt-BR" sz="2600" dirty="0" smtClean="0"/>
              <a:t>Os ListView são mais adequado para dados homogêneos - ou seja, todos os dados devem ser do mesmo tipo. Isso ocorre porque somente um tipo de célula pode ser usado para cada linha na lista. </a:t>
            </a:r>
          </a:p>
          <a:p>
            <a:pPr algn="just"/>
            <a:endParaRPr lang="pt-BR" dirty="0"/>
          </a:p>
        </p:txBody>
      </p:sp>
    </p:spTree>
    <p:extLst>
      <p:ext uri="{BB962C8B-B14F-4D97-AF65-F5344CB8AC3E}">
        <p14:creationId xmlns:p14="http://schemas.microsoft.com/office/powerpoint/2010/main" val="7225761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ListView</a:t>
            </a:r>
            <a:endParaRPr lang="pt-BR" dirty="0"/>
          </a:p>
        </p:txBody>
      </p:sp>
      <p:pic>
        <p:nvPicPr>
          <p:cNvPr id="5" name="Imagem 4"/>
          <p:cNvPicPr>
            <a:picLocks noChangeAspect="1"/>
          </p:cNvPicPr>
          <p:nvPr/>
        </p:nvPicPr>
        <p:blipFill>
          <a:blip r:embed="rId2"/>
          <a:stretch>
            <a:fillRect/>
          </a:stretch>
        </p:blipFill>
        <p:spPr>
          <a:xfrm>
            <a:off x="2550112" y="1893497"/>
            <a:ext cx="7152735" cy="4291641"/>
          </a:xfrm>
          <a:prstGeom prst="rect">
            <a:avLst/>
          </a:prstGeom>
        </p:spPr>
      </p:pic>
    </p:spTree>
    <p:extLst>
      <p:ext uri="{BB962C8B-B14F-4D97-AF65-F5344CB8AC3E}">
        <p14:creationId xmlns:p14="http://schemas.microsoft.com/office/powerpoint/2010/main" val="117698401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lstStyle/>
          <a:p>
            <a:r>
              <a:rPr lang="pt-BR" dirty="0" smtClean="0"/>
              <a:t>Estrutura ListView</a:t>
            </a:r>
            <a:endParaRPr lang="pt-BR" dirty="0"/>
          </a:p>
        </p:txBody>
      </p:sp>
      <p:sp>
        <p:nvSpPr>
          <p:cNvPr id="5" name="Retângulo 4"/>
          <p:cNvSpPr/>
          <p:nvPr/>
        </p:nvSpPr>
        <p:spPr>
          <a:xfrm>
            <a:off x="1097280" y="1882591"/>
            <a:ext cx="10058400" cy="4401205"/>
          </a:xfrm>
          <a:prstGeom prst="rect">
            <a:avLst/>
          </a:prstGeom>
        </p:spPr>
        <p:txBody>
          <a:bodyPr wrap="square">
            <a:spAutoFit/>
          </a:bodyPr>
          <a:lstStyle/>
          <a:p>
            <a:r>
              <a:rPr lang="pt-BR" sz="2000" dirty="0">
                <a:solidFill>
                  <a:schemeClr val="accent6">
                    <a:lumMod val="50000"/>
                  </a:schemeClr>
                </a:solidFill>
              </a:rPr>
              <a:t>&lt;?</a:t>
            </a:r>
            <a:r>
              <a:rPr lang="pt-BR" sz="2000" dirty="0" err="1">
                <a:solidFill>
                  <a:schemeClr val="accent6">
                    <a:lumMod val="50000"/>
                  </a:schemeClr>
                </a:solidFill>
              </a:rPr>
              <a:t>xml</a:t>
            </a:r>
            <a:r>
              <a:rPr lang="pt-BR" sz="2000" dirty="0">
                <a:solidFill>
                  <a:schemeClr val="accent6">
                    <a:lumMod val="50000"/>
                  </a:schemeClr>
                </a:solidFill>
              </a:rPr>
              <a:t> </a:t>
            </a:r>
            <a:r>
              <a:rPr lang="pt-BR" sz="2000" dirty="0" err="1">
                <a:solidFill>
                  <a:schemeClr val="accent6">
                    <a:lumMod val="50000"/>
                  </a:schemeClr>
                </a:solidFill>
              </a:rPr>
              <a:t>version</a:t>
            </a:r>
            <a:r>
              <a:rPr lang="pt-BR" sz="2000" dirty="0">
                <a:solidFill>
                  <a:schemeClr val="accent6">
                    <a:lumMod val="50000"/>
                  </a:schemeClr>
                </a:solidFill>
              </a:rPr>
              <a:t>="1.0" </a:t>
            </a:r>
            <a:r>
              <a:rPr lang="pt-BR" sz="2000" dirty="0" err="1">
                <a:solidFill>
                  <a:schemeClr val="accent6">
                    <a:lumMod val="50000"/>
                  </a:schemeClr>
                </a:solidFill>
              </a:rPr>
              <a:t>encoding</a:t>
            </a:r>
            <a:r>
              <a:rPr lang="pt-BR" sz="2000" dirty="0">
                <a:solidFill>
                  <a:schemeClr val="accent6">
                    <a:lumMod val="50000"/>
                  </a:schemeClr>
                </a:solidFill>
              </a:rPr>
              <a:t>="UTF-8"?&gt;</a:t>
            </a:r>
            <a:br>
              <a:rPr lang="pt-BR" sz="2000" dirty="0">
                <a:solidFill>
                  <a:schemeClr val="accent6">
                    <a:lumMod val="50000"/>
                  </a:schemeClr>
                </a:solidFill>
              </a:rPr>
            </a:br>
            <a:r>
              <a:rPr lang="pt-BR" sz="2000" dirty="0">
                <a:solidFill>
                  <a:schemeClr val="accent6">
                    <a:lumMod val="50000"/>
                  </a:schemeClr>
                </a:solidFill>
              </a:rPr>
              <a:t>&lt;</a:t>
            </a:r>
            <a:r>
              <a:rPr lang="pt-BR" sz="2000" dirty="0" err="1">
                <a:solidFill>
                  <a:schemeClr val="accent6">
                    <a:lumMod val="50000"/>
                  </a:schemeClr>
                </a:solidFill>
              </a:rPr>
              <a:t>ContentPage</a:t>
            </a:r>
            <a:r>
              <a:rPr lang="pt-BR" sz="2000" dirty="0">
                <a:solidFill>
                  <a:schemeClr val="accent6">
                    <a:lumMod val="50000"/>
                  </a:schemeClr>
                </a:solidFill>
              </a:rPr>
              <a:t> </a:t>
            </a:r>
            <a:r>
              <a:rPr lang="pt-BR" sz="2000" dirty="0" err="1">
                <a:solidFill>
                  <a:schemeClr val="accent6">
                    <a:lumMod val="50000"/>
                  </a:schemeClr>
                </a:solidFill>
              </a:rPr>
              <a:t>xmlns</a:t>
            </a:r>
            <a:r>
              <a:rPr lang="pt-BR" sz="2000" dirty="0">
                <a:solidFill>
                  <a:schemeClr val="accent6">
                    <a:lumMod val="50000"/>
                  </a:schemeClr>
                </a:solidFill>
              </a:rPr>
              <a:t>="</a:t>
            </a:r>
            <a:r>
              <a:rPr lang="pt-BR" sz="2000" dirty="0" err="1">
                <a:solidFill>
                  <a:schemeClr val="accent6">
                    <a:lumMod val="50000"/>
                  </a:schemeClr>
                </a:solidFill>
              </a:rPr>
              <a:t>http</a:t>
            </a:r>
            <a:r>
              <a:rPr lang="pt-BR" sz="2000" dirty="0">
                <a:solidFill>
                  <a:schemeClr val="accent6">
                    <a:lumMod val="50000"/>
                  </a:schemeClr>
                </a:solidFill>
              </a:rPr>
              <a:t>://</a:t>
            </a:r>
            <a:r>
              <a:rPr lang="pt-BR" sz="2000" dirty="0" err="1">
                <a:solidFill>
                  <a:schemeClr val="accent6">
                    <a:lumMod val="50000"/>
                  </a:schemeClr>
                </a:solidFill>
              </a:rPr>
              <a:t>xamarin.com</a:t>
            </a:r>
            <a:r>
              <a:rPr lang="pt-BR" sz="2000" dirty="0">
                <a:solidFill>
                  <a:schemeClr val="accent6">
                    <a:lumMod val="50000"/>
                  </a:schemeClr>
                </a:solidFill>
              </a:rPr>
              <a:t>/</a:t>
            </a:r>
            <a:r>
              <a:rPr lang="pt-BR" sz="2000" dirty="0" err="1">
                <a:solidFill>
                  <a:schemeClr val="accent6">
                    <a:lumMod val="50000"/>
                  </a:schemeClr>
                </a:solidFill>
              </a:rPr>
              <a:t>schemas</a:t>
            </a:r>
            <a:r>
              <a:rPr lang="pt-BR" sz="2000" dirty="0">
                <a:solidFill>
                  <a:schemeClr val="accent6">
                    <a:lumMod val="50000"/>
                  </a:schemeClr>
                </a:solidFill>
              </a:rPr>
              <a:t>/2014/</a:t>
            </a:r>
            <a:r>
              <a:rPr lang="pt-BR" sz="2000" dirty="0" err="1">
                <a:solidFill>
                  <a:schemeClr val="accent6">
                    <a:lumMod val="50000"/>
                  </a:schemeClr>
                </a:solidFill>
              </a:rPr>
              <a:t>forms</a:t>
            </a:r>
            <a:r>
              <a:rPr lang="pt-BR" sz="2000" dirty="0">
                <a:solidFill>
                  <a:schemeClr val="accent6">
                    <a:lumMod val="50000"/>
                  </a:schemeClr>
                </a:solidFill>
              </a:rPr>
              <a:t>"</a:t>
            </a:r>
            <a:br>
              <a:rPr lang="pt-BR" sz="2000" dirty="0">
                <a:solidFill>
                  <a:schemeClr val="accent6">
                    <a:lumMod val="50000"/>
                  </a:schemeClr>
                </a:solidFill>
              </a:rPr>
            </a:br>
            <a:r>
              <a:rPr lang="pt-BR" sz="2000" dirty="0">
                <a:solidFill>
                  <a:schemeClr val="accent6">
                    <a:lumMod val="50000"/>
                  </a:schemeClr>
                </a:solidFill>
              </a:rPr>
              <a:t>    </a:t>
            </a:r>
            <a:r>
              <a:rPr lang="pt-BR" sz="2000" dirty="0" err="1">
                <a:solidFill>
                  <a:schemeClr val="accent6">
                    <a:lumMod val="50000"/>
                  </a:schemeClr>
                </a:solidFill>
              </a:rPr>
              <a:t>xmlns:x</a:t>
            </a:r>
            <a:r>
              <a:rPr lang="pt-BR" sz="2000" dirty="0">
                <a:solidFill>
                  <a:schemeClr val="accent6">
                    <a:lumMod val="50000"/>
                  </a:schemeClr>
                </a:solidFill>
              </a:rPr>
              <a:t>="</a:t>
            </a:r>
            <a:r>
              <a:rPr lang="pt-BR" sz="2000" dirty="0" err="1">
                <a:solidFill>
                  <a:schemeClr val="accent6">
                    <a:lumMod val="50000"/>
                  </a:schemeClr>
                </a:solidFill>
              </a:rPr>
              <a:t>http</a:t>
            </a:r>
            <a:r>
              <a:rPr lang="pt-BR" sz="2000" dirty="0">
                <a:solidFill>
                  <a:schemeClr val="accent6">
                    <a:lumMod val="50000"/>
                  </a:schemeClr>
                </a:solidFill>
              </a:rPr>
              <a:t>://</a:t>
            </a:r>
            <a:r>
              <a:rPr lang="pt-BR" sz="2000" dirty="0" err="1">
                <a:solidFill>
                  <a:schemeClr val="accent6">
                    <a:lumMod val="50000"/>
                  </a:schemeClr>
                </a:solidFill>
              </a:rPr>
              <a:t>schemas.microsoft.com</a:t>
            </a:r>
            <a:r>
              <a:rPr lang="pt-BR" sz="2000" dirty="0">
                <a:solidFill>
                  <a:schemeClr val="accent6">
                    <a:lumMod val="50000"/>
                  </a:schemeClr>
                </a:solidFill>
              </a:rPr>
              <a:t>/</a:t>
            </a:r>
            <a:r>
              <a:rPr lang="pt-BR" sz="2000" dirty="0" err="1">
                <a:solidFill>
                  <a:schemeClr val="accent6">
                    <a:lumMod val="50000"/>
                  </a:schemeClr>
                </a:solidFill>
              </a:rPr>
              <a:t>winfx</a:t>
            </a:r>
            <a:r>
              <a:rPr lang="pt-BR" sz="2000" dirty="0">
                <a:solidFill>
                  <a:schemeClr val="accent6">
                    <a:lumMod val="50000"/>
                  </a:schemeClr>
                </a:solidFill>
              </a:rPr>
              <a:t>/2009/</a:t>
            </a:r>
            <a:r>
              <a:rPr lang="pt-BR" sz="2000" dirty="0" err="1">
                <a:solidFill>
                  <a:schemeClr val="accent6">
                    <a:lumMod val="50000"/>
                  </a:schemeClr>
                </a:solidFill>
              </a:rPr>
              <a:t>xaml</a:t>
            </a:r>
            <a:r>
              <a:rPr lang="pt-BR" sz="2000" dirty="0">
                <a:solidFill>
                  <a:schemeClr val="accent6">
                    <a:lumMod val="50000"/>
                  </a:schemeClr>
                </a:solidFill>
              </a:rPr>
              <a:t>"</a:t>
            </a:r>
            <a:br>
              <a:rPr lang="pt-BR" sz="2000" dirty="0">
                <a:solidFill>
                  <a:schemeClr val="accent6">
                    <a:lumMod val="50000"/>
                  </a:schemeClr>
                </a:solidFill>
              </a:rPr>
            </a:br>
            <a:r>
              <a:rPr lang="pt-BR" sz="2000" dirty="0">
                <a:solidFill>
                  <a:schemeClr val="accent6">
                    <a:lumMod val="50000"/>
                  </a:schemeClr>
                </a:solidFill>
              </a:rPr>
              <a:t>    </a:t>
            </a:r>
            <a:r>
              <a:rPr lang="pt-BR" sz="2000" dirty="0" err="1">
                <a:solidFill>
                  <a:schemeClr val="accent6">
                    <a:lumMod val="50000"/>
                  </a:schemeClr>
                </a:solidFill>
              </a:rPr>
              <a:t>x:Class</a:t>
            </a:r>
            <a:r>
              <a:rPr lang="pt-BR" sz="2000" dirty="0">
                <a:solidFill>
                  <a:schemeClr val="accent6">
                    <a:lumMod val="50000"/>
                  </a:schemeClr>
                </a:solidFill>
              </a:rPr>
              <a:t>="</a:t>
            </a:r>
            <a:r>
              <a:rPr lang="pt-BR" sz="2000" dirty="0" err="1">
                <a:solidFill>
                  <a:schemeClr val="accent6">
                    <a:lumMod val="50000"/>
                  </a:schemeClr>
                </a:solidFill>
              </a:rPr>
              <a:t>ListViewExample.Views.ListViewSimples</a:t>
            </a:r>
            <a:r>
              <a:rPr lang="pt-BR" sz="2000" dirty="0">
                <a:solidFill>
                  <a:schemeClr val="accent6">
                    <a:lumMod val="50000"/>
                  </a:schemeClr>
                </a:solidFill>
              </a:rPr>
              <a:t>"&gt;</a:t>
            </a:r>
            <a:br>
              <a:rPr lang="pt-BR" sz="2000" dirty="0">
                <a:solidFill>
                  <a:schemeClr val="accent6">
                    <a:lumMod val="50000"/>
                  </a:schemeClr>
                </a:solidFill>
              </a:rPr>
            </a:br>
            <a:r>
              <a:rPr lang="pt-BR" sz="2000" dirty="0">
                <a:solidFill>
                  <a:schemeClr val="accent6">
                    <a:lumMod val="50000"/>
                  </a:schemeClr>
                </a:solidFill>
              </a:rPr>
              <a:t>    &lt;</a:t>
            </a:r>
            <a:r>
              <a:rPr lang="pt-BR" sz="2000" dirty="0" err="1">
                <a:solidFill>
                  <a:schemeClr val="accent6">
                    <a:lumMod val="50000"/>
                  </a:schemeClr>
                </a:solidFill>
              </a:rPr>
              <a:t>ContentPage.Content</a:t>
            </a:r>
            <a:r>
              <a:rPr lang="pt-BR" sz="2000" dirty="0">
                <a:solidFill>
                  <a:schemeClr val="accent6">
                    <a:lumMod val="50000"/>
                  </a:schemeClr>
                </a:solidFill>
              </a:rPr>
              <a:t>&gt;</a:t>
            </a:r>
            <a:br>
              <a:rPr lang="pt-BR" sz="2000" dirty="0">
                <a:solidFill>
                  <a:schemeClr val="accent6">
                    <a:lumMod val="50000"/>
                  </a:schemeClr>
                </a:solidFill>
              </a:rPr>
            </a:br>
            <a:r>
              <a:rPr lang="pt-BR" sz="2000" dirty="0">
                <a:solidFill>
                  <a:schemeClr val="accent6">
                    <a:lumMod val="50000"/>
                  </a:schemeClr>
                </a:solidFill>
              </a:rPr>
              <a:t>        &lt;ListView </a:t>
            </a:r>
            <a:r>
              <a:rPr lang="pt-BR" sz="2000" dirty="0" err="1">
                <a:solidFill>
                  <a:schemeClr val="accent6">
                    <a:lumMod val="50000"/>
                  </a:schemeClr>
                </a:solidFill>
              </a:rPr>
              <a:t>x:Name</a:t>
            </a:r>
            <a:r>
              <a:rPr lang="pt-BR" sz="2000" dirty="0" smtClean="0">
                <a:solidFill>
                  <a:schemeClr val="accent6">
                    <a:lumMod val="50000"/>
                  </a:schemeClr>
                </a:solidFill>
              </a:rPr>
              <a:t>=”</a:t>
            </a:r>
            <a:r>
              <a:rPr lang="pt-BR" sz="2000" dirty="0" err="1" smtClean="0">
                <a:solidFill>
                  <a:schemeClr val="accent6">
                    <a:lumMod val="50000"/>
                  </a:schemeClr>
                </a:solidFill>
              </a:rPr>
              <a:t>listaFrutas</a:t>
            </a:r>
            <a:r>
              <a:rPr lang="pt-BR" sz="2000" dirty="0" smtClean="0">
                <a:solidFill>
                  <a:schemeClr val="accent6">
                    <a:lumMod val="50000"/>
                  </a:schemeClr>
                </a:solidFill>
              </a:rPr>
              <a:t>"</a:t>
            </a:r>
            <a:r>
              <a:rPr lang="pt-BR" sz="2000" dirty="0">
                <a:solidFill>
                  <a:schemeClr val="accent6">
                    <a:lumMod val="50000"/>
                  </a:schemeClr>
                </a:solidFill>
              </a:rPr>
              <a:t> </a:t>
            </a:r>
            <a:r>
              <a:rPr lang="pt-BR" sz="2000" dirty="0" err="1">
                <a:solidFill>
                  <a:schemeClr val="accent6">
                    <a:lumMod val="50000"/>
                  </a:schemeClr>
                </a:solidFill>
              </a:rPr>
              <a:t>ItemsSource</a:t>
            </a:r>
            <a:r>
              <a:rPr lang="pt-BR" sz="2000" dirty="0">
                <a:solidFill>
                  <a:schemeClr val="accent6">
                    <a:lumMod val="50000"/>
                  </a:schemeClr>
                </a:solidFill>
              </a:rPr>
              <a:t>="{</a:t>
            </a:r>
            <a:r>
              <a:rPr lang="pt-BR" sz="2000" dirty="0" err="1">
                <a:solidFill>
                  <a:schemeClr val="accent6">
                    <a:lumMod val="50000"/>
                  </a:schemeClr>
                </a:solidFill>
              </a:rPr>
              <a:t>Binding</a:t>
            </a:r>
            <a:r>
              <a:rPr lang="pt-BR" sz="2000" dirty="0">
                <a:solidFill>
                  <a:schemeClr val="accent6">
                    <a:lumMod val="50000"/>
                  </a:schemeClr>
                </a:solidFill>
              </a:rPr>
              <a:t> Frutas}"&gt;</a:t>
            </a:r>
            <a:br>
              <a:rPr lang="pt-BR" sz="2000" dirty="0">
                <a:solidFill>
                  <a:schemeClr val="accent6">
                    <a:lumMod val="50000"/>
                  </a:schemeClr>
                </a:solidFill>
              </a:rPr>
            </a:br>
            <a:r>
              <a:rPr lang="pt-BR" sz="2000" dirty="0">
                <a:solidFill>
                  <a:schemeClr val="accent6">
                    <a:lumMod val="50000"/>
                  </a:schemeClr>
                </a:solidFill>
              </a:rPr>
              <a:t>            &lt;</a:t>
            </a:r>
            <a:r>
              <a:rPr lang="pt-BR" sz="2000" dirty="0" err="1">
                <a:solidFill>
                  <a:schemeClr val="accent6">
                    <a:lumMod val="50000"/>
                  </a:schemeClr>
                </a:solidFill>
              </a:rPr>
              <a:t>ListView.ItemTemplate</a:t>
            </a:r>
            <a:r>
              <a:rPr lang="pt-BR" sz="2000" dirty="0">
                <a:solidFill>
                  <a:schemeClr val="accent6">
                    <a:lumMod val="50000"/>
                  </a:schemeClr>
                </a:solidFill>
              </a:rPr>
              <a:t>&gt;</a:t>
            </a:r>
            <a:br>
              <a:rPr lang="pt-BR" sz="2000" dirty="0">
                <a:solidFill>
                  <a:schemeClr val="accent6">
                    <a:lumMod val="50000"/>
                  </a:schemeClr>
                </a:solidFill>
              </a:rPr>
            </a:br>
            <a:r>
              <a:rPr lang="pt-BR" sz="2000" dirty="0">
                <a:solidFill>
                  <a:schemeClr val="accent6">
                    <a:lumMod val="50000"/>
                  </a:schemeClr>
                </a:solidFill>
              </a:rPr>
              <a:t>                &lt;</a:t>
            </a:r>
            <a:r>
              <a:rPr lang="pt-BR" sz="2000" dirty="0" err="1">
                <a:solidFill>
                  <a:schemeClr val="accent6">
                    <a:lumMod val="50000"/>
                  </a:schemeClr>
                </a:solidFill>
              </a:rPr>
              <a:t>DataTemplate</a:t>
            </a:r>
            <a:r>
              <a:rPr lang="pt-BR" sz="2000" dirty="0">
                <a:solidFill>
                  <a:schemeClr val="accent6">
                    <a:lumMod val="50000"/>
                  </a:schemeClr>
                </a:solidFill>
              </a:rPr>
              <a:t>&gt;</a:t>
            </a:r>
            <a:br>
              <a:rPr lang="pt-BR" sz="2000" dirty="0">
                <a:solidFill>
                  <a:schemeClr val="accent6">
                    <a:lumMod val="50000"/>
                  </a:schemeClr>
                </a:solidFill>
              </a:rPr>
            </a:br>
            <a:r>
              <a:rPr lang="pt-BR" sz="2000" dirty="0">
                <a:solidFill>
                  <a:schemeClr val="accent6">
                    <a:lumMod val="50000"/>
                  </a:schemeClr>
                </a:solidFill>
              </a:rPr>
              <a:t>                    &lt;</a:t>
            </a:r>
            <a:r>
              <a:rPr lang="pt-BR" sz="2000" dirty="0" err="1">
                <a:solidFill>
                  <a:schemeClr val="accent6">
                    <a:lumMod val="50000"/>
                  </a:schemeClr>
                </a:solidFill>
              </a:rPr>
              <a:t>TextCell</a:t>
            </a:r>
            <a:r>
              <a:rPr lang="pt-BR" sz="2000" dirty="0">
                <a:solidFill>
                  <a:schemeClr val="accent6">
                    <a:lumMod val="50000"/>
                  </a:schemeClr>
                </a:solidFill>
              </a:rPr>
              <a:t> </a:t>
            </a:r>
            <a:r>
              <a:rPr lang="pt-BR" sz="2000" dirty="0" err="1">
                <a:solidFill>
                  <a:schemeClr val="accent6">
                    <a:lumMod val="50000"/>
                  </a:schemeClr>
                </a:solidFill>
              </a:rPr>
              <a:t>Text</a:t>
            </a:r>
            <a:r>
              <a:rPr lang="pt-BR" sz="2000" dirty="0">
                <a:solidFill>
                  <a:schemeClr val="accent6">
                    <a:lumMod val="50000"/>
                  </a:schemeClr>
                </a:solidFill>
              </a:rPr>
              <a:t>="{</a:t>
            </a:r>
            <a:r>
              <a:rPr lang="pt-BR" sz="2000" dirty="0" err="1">
                <a:solidFill>
                  <a:schemeClr val="accent6">
                    <a:lumMod val="50000"/>
                  </a:schemeClr>
                </a:solidFill>
              </a:rPr>
              <a:t>Binding</a:t>
            </a:r>
            <a:r>
              <a:rPr lang="pt-BR" sz="2000" dirty="0">
                <a:solidFill>
                  <a:schemeClr val="accent6">
                    <a:lumMod val="50000"/>
                  </a:schemeClr>
                </a:solidFill>
              </a:rPr>
              <a:t> </a:t>
            </a:r>
            <a:r>
              <a:rPr lang="pt-BR" sz="2000" dirty="0" err="1">
                <a:solidFill>
                  <a:schemeClr val="accent6">
                    <a:lumMod val="50000"/>
                  </a:schemeClr>
                </a:solidFill>
              </a:rPr>
              <a:t>NomeFruta</a:t>
            </a:r>
            <a:r>
              <a:rPr lang="pt-BR" sz="2000" dirty="0">
                <a:solidFill>
                  <a:schemeClr val="accent6">
                    <a:lumMod val="50000"/>
                  </a:schemeClr>
                </a:solidFill>
              </a:rPr>
              <a:t>}" </a:t>
            </a:r>
            <a:r>
              <a:rPr lang="pt-BR" sz="2000" dirty="0" err="1">
                <a:solidFill>
                  <a:schemeClr val="accent6">
                    <a:lumMod val="50000"/>
                  </a:schemeClr>
                </a:solidFill>
              </a:rPr>
              <a:t>Detail</a:t>
            </a:r>
            <a:r>
              <a:rPr lang="pt-BR" sz="2000" dirty="0">
                <a:solidFill>
                  <a:schemeClr val="accent6">
                    <a:lumMod val="50000"/>
                  </a:schemeClr>
                </a:solidFill>
              </a:rPr>
              <a:t>="{</a:t>
            </a:r>
            <a:r>
              <a:rPr lang="pt-BR" sz="2000" dirty="0" err="1">
                <a:solidFill>
                  <a:schemeClr val="accent6">
                    <a:lumMod val="50000"/>
                  </a:schemeClr>
                </a:solidFill>
              </a:rPr>
              <a:t>Binding</a:t>
            </a:r>
            <a:r>
              <a:rPr lang="pt-BR" sz="2000" dirty="0">
                <a:solidFill>
                  <a:schemeClr val="accent6">
                    <a:lumMod val="50000"/>
                  </a:schemeClr>
                </a:solidFill>
              </a:rPr>
              <a:t> </a:t>
            </a:r>
            <a:r>
              <a:rPr lang="pt-BR" sz="2000" dirty="0" err="1">
                <a:solidFill>
                  <a:schemeClr val="accent6">
                    <a:lumMod val="50000"/>
                  </a:schemeClr>
                </a:solidFill>
              </a:rPr>
              <a:t>Estacao</a:t>
            </a:r>
            <a:r>
              <a:rPr lang="pt-BR" sz="2000" dirty="0">
                <a:solidFill>
                  <a:schemeClr val="accent6">
                    <a:lumMod val="50000"/>
                  </a:schemeClr>
                </a:solidFill>
              </a:rPr>
              <a:t>}" /&gt;</a:t>
            </a:r>
            <a:br>
              <a:rPr lang="pt-BR" sz="2000" dirty="0">
                <a:solidFill>
                  <a:schemeClr val="accent6">
                    <a:lumMod val="50000"/>
                  </a:schemeClr>
                </a:solidFill>
              </a:rPr>
            </a:br>
            <a:r>
              <a:rPr lang="pt-BR" sz="2000" dirty="0">
                <a:solidFill>
                  <a:schemeClr val="accent6">
                    <a:lumMod val="50000"/>
                  </a:schemeClr>
                </a:solidFill>
              </a:rPr>
              <a:t>                &lt;/</a:t>
            </a:r>
            <a:r>
              <a:rPr lang="pt-BR" sz="2000" dirty="0" err="1">
                <a:solidFill>
                  <a:schemeClr val="accent6">
                    <a:lumMod val="50000"/>
                  </a:schemeClr>
                </a:solidFill>
              </a:rPr>
              <a:t>DataTemplate</a:t>
            </a:r>
            <a:r>
              <a:rPr lang="pt-BR" sz="2000" dirty="0">
                <a:solidFill>
                  <a:schemeClr val="accent6">
                    <a:lumMod val="50000"/>
                  </a:schemeClr>
                </a:solidFill>
              </a:rPr>
              <a:t>&gt;</a:t>
            </a:r>
            <a:br>
              <a:rPr lang="pt-BR" sz="2000" dirty="0">
                <a:solidFill>
                  <a:schemeClr val="accent6">
                    <a:lumMod val="50000"/>
                  </a:schemeClr>
                </a:solidFill>
              </a:rPr>
            </a:br>
            <a:r>
              <a:rPr lang="pt-BR" sz="2000" dirty="0">
                <a:solidFill>
                  <a:schemeClr val="accent6">
                    <a:lumMod val="50000"/>
                  </a:schemeClr>
                </a:solidFill>
              </a:rPr>
              <a:t>            &lt;/</a:t>
            </a:r>
            <a:r>
              <a:rPr lang="pt-BR" sz="2000" dirty="0" err="1">
                <a:solidFill>
                  <a:schemeClr val="accent6">
                    <a:lumMod val="50000"/>
                  </a:schemeClr>
                </a:solidFill>
              </a:rPr>
              <a:t>ListView.ItemTemplate</a:t>
            </a:r>
            <a:r>
              <a:rPr lang="pt-BR" sz="2000" dirty="0">
                <a:solidFill>
                  <a:schemeClr val="accent6">
                    <a:lumMod val="50000"/>
                  </a:schemeClr>
                </a:solidFill>
              </a:rPr>
              <a:t>&gt;</a:t>
            </a:r>
            <a:br>
              <a:rPr lang="pt-BR" sz="2000" dirty="0">
                <a:solidFill>
                  <a:schemeClr val="accent6">
                    <a:lumMod val="50000"/>
                  </a:schemeClr>
                </a:solidFill>
              </a:rPr>
            </a:br>
            <a:r>
              <a:rPr lang="pt-BR" sz="2000" dirty="0">
                <a:solidFill>
                  <a:schemeClr val="accent6">
                    <a:lumMod val="50000"/>
                  </a:schemeClr>
                </a:solidFill>
              </a:rPr>
              <a:t>        &lt;/ListView&gt;</a:t>
            </a:r>
            <a:br>
              <a:rPr lang="pt-BR" sz="2000" dirty="0">
                <a:solidFill>
                  <a:schemeClr val="accent6">
                    <a:lumMod val="50000"/>
                  </a:schemeClr>
                </a:solidFill>
              </a:rPr>
            </a:br>
            <a:r>
              <a:rPr lang="pt-BR" sz="2000" dirty="0">
                <a:solidFill>
                  <a:schemeClr val="accent6">
                    <a:lumMod val="50000"/>
                  </a:schemeClr>
                </a:solidFill>
              </a:rPr>
              <a:t>    &lt;/</a:t>
            </a:r>
            <a:r>
              <a:rPr lang="pt-BR" sz="2000" dirty="0" err="1">
                <a:solidFill>
                  <a:schemeClr val="accent6">
                    <a:lumMod val="50000"/>
                  </a:schemeClr>
                </a:solidFill>
              </a:rPr>
              <a:t>ContentPage.Content</a:t>
            </a:r>
            <a:r>
              <a:rPr lang="pt-BR" sz="2000" dirty="0">
                <a:solidFill>
                  <a:schemeClr val="accent6">
                    <a:lumMod val="50000"/>
                  </a:schemeClr>
                </a:solidFill>
              </a:rPr>
              <a:t>&gt;</a:t>
            </a:r>
            <a:br>
              <a:rPr lang="pt-BR" sz="2000" dirty="0">
                <a:solidFill>
                  <a:schemeClr val="accent6">
                    <a:lumMod val="50000"/>
                  </a:schemeClr>
                </a:solidFill>
              </a:rPr>
            </a:br>
            <a:r>
              <a:rPr lang="pt-BR" sz="2000" dirty="0">
                <a:solidFill>
                  <a:schemeClr val="accent6">
                    <a:lumMod val="50000"/>
                  </a:schemeClr>
                </a:solidFill>
              </a:rPr>
              <a:t>&lt;/</a:t>
            </a:r>
            <a:r>
              <a:rPr lang="pt-BR" sz="2000" dirty="0" err="1">
                <a:solidFill>
                  <a:schemeClr val="accent6">
                    <a:lumMod val="50000"/>
                  </a:schemeClr>
                </a:solidFill>
              </a:rPr>
              <a:t>ContentPage</a:t>
            </a:r>
            <a:r>
              <a:rPr lang="pt-BR" sz="2000" dirty="0">
                <a:solidFill>
                  <a:schemeClr val="accent6">
                    <a:lumMod val="50000"/>
                  </a:schemeClr>
                </a:solidFill>
              </a:rPr>
              <a:t>&gt; </a:t>
            </a:r>
          </a:p>
        </p:txBody>
      </p:sp>
    </p:spTree>
    <p:extLst>
      <p:ext uri="{BB962C8B-B14F-4D97-AF65-F5344CB8AC3E}">
        <p14:creationId xmlns:p14="http://schemas.microsoft.com/office/powerpoint/2010/main" val="8956783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lstStyle/>
          <a:p>
            <a:r>
              <a:rPr lang="pt-BR" dirty="0" smtClean="0"/>
              <a:t>Estrutura ListView</a:t>
            </a:r>
            <a:endParaRPr lang="pt-BR" dirty="0"/>
          </a:p>
        </p:txBody>
      </p:sp>
      <p:sp>
        <p:nvSpPr>
          <p:cNvPr id="5" name="Retângulo 4"/>
          <p:cNvSpPr/>
          <p:nvPr/>
        </p:nvSpPr>
        <p:spPr>
          <a:xfrm>
            <a:off x="1097280" y="1705321"/>
            <a:ext cx="10058400" cy="4619854"/>
          </a:xfrm>
          <a:prstGeom prst="rect">
            <a:avLst/>
          </a:prstGeom>
        </p:spPr>
        <p:txBody>
          <a:bodyPr wrap="square" anchor="ctr">
            <a:spAutoFit/>
          </a:bodyPr>
          <a:lstStyle/>
          <a:p>
            <a:pPr>
              <a:lnSpc>
                <a:spcPct val="150000"/>
              </a:lnSpc>
            </a:pPr>
            <a:r>
              <a:rPr lang="pt-BR" smtClean="0">
                <a:solidFill>
                  <a:schemeClr val="accent6">
                    <a:lumMod val="50000"/>
                  </a:schemeClr>
                </a:solidFill>
              </a:rPr>
              <a:t>“</a:t>
            </a:r>
            <a:r>
              <a:rPr lang="pt-BR" err="1" smtClean="0">
                <a:solidFill>
                  <a:schemeClr val="accent6">
                    <a:lumMod val="50000"/>
                  </a:schemeClr>
                </a:solidFill>
              </a:rPr>
              <a:t>ItemsSource</a:t>
            </a:r>
            <a:r>
              <a:rPr lang="pt-BR" smtClean="0">
                <a:solidFill>
                  <a:schemeClr val="accent6">
                    <a:lumMod val="50000"/>
                  </a:schemeClr>
                </a:solidFill>
              </a:rPr>
              <a:t>” </a:t>
            </a:r>
            <a:r>
              <a:rPr lang="pt-BR" smtClean="0"/>
              <a:t>origem dos dados da lista</a:t>
            </a:r>
            <a:endParaRPr lang="pt-BR"/>
          </a:p>
          <a:p>
            <a:pPr>
              <a:lnSpc>
                <a:spcPct val="150000"/>
              </a:lnSpc>
            </a:pPr>
            <a:r>
              <a:rPr lang="pt-BR" smtClean="0">
                <a:solidFill>
                  <a:schemeClr val="accent6">
                    <a:lumMod val="50000"/>
                  </a:schemeClr>
                </a:solidFill>
              </a:rPr>
              <a:t>“</a:t>
            </a:r>
            <a:r>
              <a:rPr lang="pt-BR" err="1" smtClean="0">
                <a:solidFill>
                  <a:schemeClr val="accent6">
                    <a:lumMod val="50000"/>
                  </a:schemeClr>
                </a:solidFill>
              </a:rPr>
              <a:t>ListView.ItemTemplate</a:t>
            </a:r>
            <a:r>
              <a:rPr lang="pt-BR" smtClean="0">
                <a:solidFill>
                  <a:schemeClr val="accent6">
                    <a:lumMod val="50000"/>
                  </a:schemeClr>
                </a:solidFill>
              </a:rPr>
              <a:t>” </a:t>
            </a:r>
            <a:r>
              <a:rPr lang="pt-BR" smtClean="0"/>
              <a:t>define o </a:t>
            </a:r>
            <a:r>
              <a:rPr lang="pt-BR" err="1" smtClean="0"/>
              <a:t>template</a:t>
            </a:r>
            <a:r>
              <a:rPr lang="pt-BR" smtClean="0"/>
              <a:t> de cada célula da lista</a:t>
            </a:r>
          </a:p>
          <a:p>
            <a:pPr>
              <a:lnSpc>
                <a:spcPct val="150000"/>
              </a:lnSpc>
            </a:pPr>
            <a:r>
              <a:rPr lang="pt-BR" smtClean="0">
                <a:solidFill>
                  <a:schemeClr val="accent6">
                    <a:lumMod val="50000"/>
                  </a:schemeClr>
                </a:solidFill>
              </a:rPr>
              <a:t>“</a:t>
            </a:r>
            <a:r>
              <a:rPr lang="pt-BR" err="1" smtClean="0">
                <a:solidFill>
                  <a:schemeClr val="accent6">
                    <a:lumMod val="50000"/>
                  </a:schemeClr>
                </a:solidFill>
              </a:rPr>
              <a:t>DataTemplate</a:t>
            </a:r>
            <a:r>
              <a:rPr lang="pt-BR" smtClean="0">
                <a:solidFill>
                  <a:schemeClr val="accent6">
                    <a:lumMod val="50000"/>
                  </a:schemeClr>
                </a:solidFill>
              </a:rPr>
              <a:t>” </a:t>
            </a:r>
            <a:r>
              <a:rPr lang="pt-BR" smtClean="0"/>
              <a:t>controle para inclusão de </a:t>
            </a:r>
            <a:r>
              <a:rPr lang="pt-BR" err="1" smtClean="0"/>
              <a:t>template</a:t>
            </a:r>
            <a:r>
              <a:rPr lang="pt-BR" smtClean="0"/>
              <a:t> de dados. Aceita </a:t>
            </a:r>
            <a:r>
              <a:rPr lang="pt-BR" err="1" smtClean="0"/>
              <a:t>viewcells</a:t>
            </a:r>
            <a:r>
              <a:rPr lang="pt-BR"/>
              <a:t> </a:t>
            </a:r>
            <a:r>
              <a:rPr lang="pt-BR" smtClean="0"/>
              <a:t>e estes aceitam outros layouts, como </a:t>
            </a:r>
            <a:r>
              <a:rPr lang="pt-BR" err="1" smtClean="0"/>
              <a:t>StackLayout</a:t>
            </a:r>
            <a:r>
              <a:rPr lang="pt-BR" smtClean="0"/>
              <a:t>, Grid, </a:t>
            </a:r>
            <a:r>
              <a:rPr lang="pt-BR" err="1" smtClean="0"/>
              <a:t>RelativeLayout</a:t>
            </a:r>
            <a:r>
              <a:rPr lang="pt-BR" smtClean="0"/>
              <a:t>.</a:t>
            </a:r>
          </a:p>
          <a:p>
            <a:pPr>
              <a:lnSpc>
                <a:spcPct val="150000"/>
              </a:lnSpc>
            </a:pPr>
            <a:r>
              <a:rPr lang="pt-BR" smtClean="0">
                <a:solidFill>
                  <a:schemeClr val="accent6">
                    <a:lumMod val="50000"/>
                  </a:schemeClr>
                </a:solidFill>
              </a:rPr>
              <a:t>“</a:t>
            </a:r>
            <a:r>
              <a:rPr lang="pt-BR" err="1" smtClean="0">
                <a:solidFill>
                  <a:schemeClr val="accent6">
                    <a:lumMod val="50000"/>
                  </a:schemeClr>
                </a:solidFill>
              </a:rPr>
              <a:t>Viewcell</a:t>
            </a:r>
            <a:r>
              <a:rPr lang="pt-BR" smtClean="0">
                <a:solidFill>
                  <a:schemeClr val="accent6">
                    <a:lumMod val="50000"/>
                  </a:schemeClr>
                </a:solidFill>
              </a:rPr>
              <a:t>” </a:t>
            </a:r>
            <a:r>
              <a:rPr lang="pt-BR" smtClean="0"/>
              <a:t>controle que contem o layout da apresentação dos dados. Existem alguns </a:t>
            </a:r>
            <a:r>
              <a:rPr lang="pt-BR" err="1" smtClean="0"/>
              <a:t>viewcells</a:t>
            </a:r>
            <a:r>
              <a:rPr lang="pt-BR" smtClean="0"/>
              <a:t> especializados, como: </a:t>
            </a:r>
          </a:p>
          <a:p>
            <a:pPr marL="800100" lvl="1" indent="-342900">
              <a:lnSpc>
                <a:spcPct val="150000"/>
              </a:lnSpc>
              <a:buFont typeface="Arial" charset="0"/>
              <a:buChar char="•"/>
            </a:pPr>
            <a:r>
              <a:rPr lang="pt-BR" err="1" smtClean="0">
                <a:solidFill>
                  <a:schemeClr val="accent6">
                    <a:lumMod val="50000"/>
                  </a:schemeClr>
                </a:solidFill>
              </a:rPr>
              <a:t>TextCell</a:t>
            </a:r>
            <a:r>
              <a:rPr lang="pt-BR" smtClean="0">
                <a:solidFill>
                  <a:schemeClr val="accent6">
                    <a:lumMod val="50000"/>
                  </a:schemeClr>
                </a:solidFill>
              </a:rPr>
              <a:t> </a:t>
            </a:r>
            <a:r>
              <a:rPr lang="pt-BR" smtClean="0"/>
              <a:t>é </a:t>
            </a:r>
            <a:r>
              <a:rPr lang="pt-BR"/>
              <a:t>uma </a:t>
            </a:r>
            <a:r>
              <a:rPr lang="pt-BR" smtClean="0"/>
              <a:t>controle </a:t>
            </a:r>
            <a:r>
              <a:rPr lang="pt-BR"/>
              <a:t>para exibir texto, opcionalmente com uma segunda linha como texto de detalhe</a:t>
            </a:r>
            <a:r>
              <a:rPr lang="pt-BR" smtClean="0"/>
              <a:t>.</a:t>
            </a:r>
          </a:p>
          <a:p>
            <a:pPr marL="800100" lvl="1" indent="-342900">
              <a:lnSpc>
                <a:spcPct val="150000"/>
              </a:lnSpc>
              <a:buFont typeface="Arial" charset="0"/>
              <a:buChar char="•"/>
            </a:pPr>
            <a:r>
              <a:rPr lang="pt-BR" err="1" smtClean="0">
                <a:solidFill>
                  <a:schemeClr val="accent6">
                    <a:lumMod val="50000"/>
                  </a:schemeClr>
                </a:solidFill>
              </a:rPr>
              <a:t>ImageCell</a:t>
            </a:r>
            <a:r>
              <a:rPr lang="pt-BR" smtClean="0">
                <a:solidFill>
                  <a:schemeClr val="accent6">
                    <a:lumMod val="50000"/>
                  </a:schemeClr>
                </a:solidFill>
              </a:rPr>
              <a:t> </a:t>
            </a:r>
            <a:r>
              <a:rPr lang="pt-BR"/>
              <a:t>exibe uma imagem à esquerda do </a:t>
            </a:r>
            <a:r>
              <a:rPr lang="pt-BR" smtClean="0"/>
              <a:t>texto.</a:t>
            </a:r>
          </a:p>
          <a:p>
            <a:pPr marL="800100" lvl="1" indent="-342900">
              <a:lnSpc>
                <a:spcPct val="150000"/>
              </a:lnSpc>
              <a:buFont typeface="Arial" charset="0"/>
              <a:buChar char="•"/>
            </a:pPr>
            <a:r>
              <a:rPr lang="pt-BR" smtClean="0">
                <a:solidFill>
                  <a:schemeClr val="accent6">
                    <a:lumMod val="50000"/>
                  </a:schemeClr>
                </a:solidFill>
              </a:rPr>
              <a:t> </a:t>
            </a:r>
            <a:r>
              <a:rPr lang="pt-BR" err="1" smtClean="0">
                <a:solidFill>
                  <a:schemeClr val="accent6">
                    <a:lumMod val="50000"/>
                  </a:schemeClr>
                </a:solidFill>
              </a:rPr>
              <a:t>Cell</a:t>
            </a:r>
            <a:r>
              <a:rPr lang="pt-BR" smtClean="0">
                <a:solidFill>
                  <a:schemeClr val="accent6">
                    <a:lumMod val="50000"/>
                  </a:schemeClr>
                </a:solidFill>
              </a:rPr>
              <a:t> Customizada </a:t>
            </a:r>
            <a:r>
              <a:rPr lang="pt-BR"/>
              <a:t>q</a:t>
            </a:r>
            <a:r>
              <a:rPr lang="pt-BR" smtClean="0"/>
              <a:t>uando </a:t>
            </a:r>
            <a:r>
              <a:rPr lang="pt-BR"/>
              <a:t>as células incorporadas não fornecem o layout necessário, células personalizadas implementaram o layout necessário.</a:t>
            </a:r>
            <a:endParaRPr lang="pt-BR">
              <a:solidFill>
                <a:schemeClr val="accent6">
                  <a:lumMod val="50000"/>
                </a:schemeClr>
              </a:solidFill>
            </a:endParaRPr>
          </a:p>
        </p:txBody>
      </p:sp>
    </p:spTree>
    <p:extLst>
      <p:ext uri="{BB962C8B-B14F-4D97-AF65-F5344CB8AC3E}">
        <p14:creationId xmlns:p14="http://schemas.microsoft.com/office/powerpoint/2010/main" val="10820237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dirty="0"/>
              <a:t>Estrutura ListView</a:t>
            </a:r>
            <a:br>
              <a:rPr lang="pt-BR" dirty="0"/>
            </a:br>
            <a:r>
              <a:rPr lang="pt-BR" sz="2800" dirty="0" smtClean="0"/>
              <a:t>Header / </a:t>
            </a:r>
            <a:r>
              <a:rPr lang="pt-BR" sz="2800" dirty="0" err="1" smtClean="0"/>
              <a:t>Footer</a:t>
            </a:r>
            <a:endParaRPr lang="pt-BR" dirty="0"/>
          </a:p>
        </p:txBody>
      </p:sp>
      <p:sp>
        <p:nvSpPr>
          <p:cNvPr id="3" name="Retângulo 2"/>
          <p:cNvSpPr/>
          <p:nvPr/>
        </p:nvSpPr>
        <p:spPr>
          <a:xfrm>
            <a:off x="1097280" y="1962380"/>
            <a:ext cx="10058400" cy="4247317"/>
          </a:xfrm>
          <a:prstGeom prst="rect">
            <a:avLst/>
          </a:prstGeom>
        </p:spPr>
        <p:txBody>
          <a:bodyPr wrap="square" anchor="ctr">
            <a:spAutoFit/>
          </a:bodyPr>
          <a:lstStyle/>
          <a:p>
            <a:pPr algn="just">
              <a:lnSpc>
                <a:spcPct val="150000"/>
              </a:lnSpc>
            </a:pPr>
            <a:r>
              <a:rPr lang="pt-BR" sz="2000" dirty="0">
                <a:solidFill>
                  <a:srgbClr val="4E5758"/>
                </a:solidFill>
              </a:rPr>
              <a:t>É possível para um ListView apresentar um cabeçalho e rodapé </a:t>
            </a:r>
            <a:r>
              <a:rPr lang="pt-BR" sz="2000" dirty="0" smtClean="0">
                <a:solidFill>
                  <a:srgbClr val="4E5758"/>
                </a:solidFill>
              </a:rPr>
              <a:t>que deve </a:t>
            </a:r>
            <a:r>
              <a:rPr lang="pt-BR" sz="2000" dirty="0">
                <a:solidFill>
                  <a:srgbClr val="4E5758"/>
                </a:solidFill>
              </a:rPr>
              <a:t>rolar com os elementos da lista. O cabeçalho e rodapé podem ser </a:t>
            </a:r>
            <a:r>
              <a:rPr lang="pt-BR" sz="2000" dirty="0" smtClean="0">
                <a:solidFill>
                  <a:srgbClr val="4E5758"/>
                </a:solidFill>
              </a:rPr>
              <a:t>sequências </a:t>
            </a:r>
            <a:r>
              <a:rPr lang="pt-BR" sz="2000" dirty="0">
                <a:solidFill>
                  <a:srgbClr val="4E5758"/>
                </a:solidFill>
              </a:rPr>
              <a:t>de texto ou um layout mais </a:t>
            </a:r>
            <a:r>
              <a:rPr lang="pt-BR" sz="2000" dirty="0" smtClean="0">
                <a:solidFill>
                  <a:srgbClr val="4E5758"/>
                </a:solidFill>
              </a:rPr>
              <a:t>complicado.</a:t>
            </a:r>
          </a:p>
          <a:p>
            <a:pPr algn="just">
              <a:lnSpc>
                <a:spcPct val="150000"/>
              </a:lnSpc>
            </a:pPr>
            <a:r>
              <a:rPr lang="pt-BR" sz="2000" dirty="0" smtClean="0">
                <a:solidFill>
                  <a:srgbClr val="4E5758"/>
                </a:solidFill>
              </a:rPr>
              <a:t>Pode ser definido </a:t>
            </a:r>
            <a:r>
              <a:rPr lang="pt-BR" sz="2000" dirty="0">
                <a:solidFill>
                  <a:srgbClr val="4E5758"/>
                </a:solidFill>
              </a:rPr>
              <a:t>o </a:t>
            </a:r>
            <a:r>
              <a:rPr lang="pt-BR" sz="2000" dirty="0" smtClean="0">
                <a:solidFill>
                  <a:srgbClr val="4E5758"/>
                </a:solidFill>
              </a:rPr>
              <a:t>Header e ou</a:t>
            </a:r>
            <a:r>
              <a:rPr lang="pt-BR" sz="2000" dirty="0">
                <a:solidFill>
                  <a:srgbClr val="4E5758"/>
                </a:solidFill>
              </a:rPr>
              <a:t> </a:t>
            </a:r>
            <a:r>
              <a:rPr lang="pt-BR" sz="2000" dirty="0" err="1" smtClean="0">
                <a:solidFill>
                  <a:srgbClr val="4E5758"/>
                </a:solidFill>
              </a:rPr>
              <a:t>Footer</a:t>
            </a:r>
            <a:r>
              <a:rPr lang="pt-BR" sz="2000" dirty="0" smtClean="0">
                <a:solidFill>
                  <a:srgbClr val="4E5758"/>
                </a:solidFill>
              </a:rPr>
              <a:t> para </a:t>
            </a:r>
            <a:r>
              <a:rPr lang="pt-BR" sz="2000" dirty="0">
                <a:solidFill>
                  <a:srgbClr val="4E5758"/>
                </a:solidFill>
              </a:rPr>
              <a:t>um valor de </a:t>
            </a:r>
            <a:r>
              <a:rPr lang="pt-BR" sz="2000" dirty="0" smtClean="0">
                <a:solidFill>
                  <a:srgbClr val="4E5758"/>
                </a:solidFill>
              </a:rPr>
              <a:t>sequência </a:t>
            </a:r>
            <a:r>
              <a:rPr lang="pt-BR" sz="2000" dirty="0">
                <a:solidFill>
                  <a:srgbClr val="4E5758"/>
                </a:solidFill>
              </a:rPr>
              <a:t>simples, ou você pode configurá-los para um layout mais complexo. Existem </a:t>
            </a:r>
            <a:r>
              <a:rPr lang="pt-BR" sz="2000" dirty="0" smtClean="0">
                <a:solidFill>
                  <a:srgbClr val="4E5758"/>
                </a:solidFill>
              </a:rPr>
              <a:t>também </a:t>
            </a:r>
            <a:r>
              <a:rPr lang="pt-BR" sz="2000" dirty="0" err="1" smtClean="0">
                <a:solidFill>
                  <a:srgbClr val="4E5758"/>
                </a:solidFill>
              </a:rPr>
              <a:t>HeaderTemplate</a:t>
            </a:r>
            <a:r>
              <a:rPr lang="pt-BR" sz="2000" dirty="0" smtClean="0">
                <a:solidFill>
                  <a:srgbClr val="4E5758"/>
                </a:solidFill>
              </a:rPr>
              <a:t> e</a:t>
            </a:r>
            <a:r>
              <a:rPr lang="pt-BR" sz="2000" dirty="0">
                <a:solidFill>
                  <a:srgbClr val="4E5758"/>
                </a:solidFill>
              </a:rPr>
              <a:t> </a:t>
            </a:r>
            <a:r>
              <a:rPr lang="pt-BR" sz="2000" dirty="0" err="1" smtClean="0">
                <a:solidFill>
                  <a:srgbClr val="4E5758"/>
                </a:solidFill>
              </a:rPr>
              <a:t>FooterTemplate</a:t>
            </a:r>
            <a:r>
              <a:rPr lang="pt-BR" sz="2000" dirty="0" smtClean="0">
                <a:solidFill>
                  <a:srgbClr val="4E5758"/>
                </a:solidFill>
              </a:rPr>
              <a:t> propriedades </a:t>
            </a:r>
            <a:r>
              <a:rPr lang="pt-BR" sz="2000" dirty="0">
                <a:solidFill>
                  <a:srgbClr val="4E5758"/>
                </a:solidFill>
              </a:rPr>
              <a:t>que permitem criar layouts mais complexos para o cabeçalho e rodapé que suportam a vinculação de dados.</a:t>
            </a:r>
          </a:p>
          <a:p>
            <a:pPr algn="just">
              <a:lnSpc>
                <a:spcPct val="150000"/>
              </a:lnSpc>
            </a:pPr>
            <a:r>
              <a:rPr lang="pt-BR" sz="2000" dirty="0"/>
              <a:t/>
            </a:r>
            <a:br>
              <a:rPr lang="pt-BR" sz="2000" dirty="0"/>
            </a:br>
            <a:endParaRPr lang="pt-BR" sz="2000" dirty="0"/>
          </a:p>
        </p:txBody>
      </p:sp>
    </p:spTree>
    <p:extLst>
      <p:ext uri="{BB962C8B-B14F-4D97-AF65-F5344CB8AC3E}">
        <p14:creationId xmlns:p14="http://schemas.microsoft.com/office/powerpoint/2010/main" val="17823792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dirty="0"/>
              <a:t>Estrutura ListView</a:t>
            </a:r>
            <a:br>
              <a:rPr lang="pt-BR" dirty="0"/>
            </a:br>
            <a:r>
              <a:rPr lang="pt-BR" sz="2800" dirty="0" smtClean="0"/>
              <a:t>Header / </a:t>
            </a:r>
            <a:r>
              <a:rPr lang="pt-BR" sz="2800" dirty="0" err="1" smtClean="0"/>
              <a:t>Footer</a:t>
            </a:r>
            <a:endParaRPr lang="pt-BR" dirty="0"/>
          </a:p>
        </p:txBody>
      </p:sp>
      <p:sp>
        <p:nvSpPr>
          <p:cNvPr id="4" name="Retângulo 3"/>
          <p:cNvSpPr/>
          <p:nvPr/>
        </p:nvSpPr>
        <p:spPr>
          <a:xfrm>
            <a:off x="1097279" y="1984401"/>
            <a:ext cx="10186071" cy="369332"/>
          </a:xfrm>
          <a:prstGeom prst="rect">
            <a:avLst/>
          </a:prstGeom>
        </p:spPr>
        <p:txBody>
          <a:bodyPr wrap="square">
            <a:spAutoFit/>
          </a:bodyPr>
          <a:lstStyle/>
          <a:p>
            <a:r>
              <a:rPr lang="pt-BR" dirty="0">
                <a:solidFill>
                  <a:srgbClr val="268BD2"/>
                </a:solidFill>
              </a:rPr>
              <a:t>&lt;</a:t>
            </a:r>
            <a:r>
              <a:rPr lang="pt-BR" dirty="0">
                <a:solidFill>
                  <a:srgbClr val="3364AD"/>
                </a:solidFill>
              </a:rPr>
              <a:t>ListView</a:t>
            </a:r>
            <a:r>
              <a:rPr lang="pt-BR" dirty="0"/>
              <a:t> </a:t>
            </a:r>
            <a:r>
              <a:rPr lang="pt-BR" dirty="0" err="1"/>
              <a:t>x:</a:t>
            </a:r>
            <a:r>
              <a:rPr lang="pt-BR" dirty="0" err="1">
                <a:solidFill>
                  <a:srgbClr val="3364AD"/>
                </a:solidFill>
              </a:rPr>
              <a:t>Name</a:t>
            </a:r>
            <a:r>
              <a:rPr lang="pt-BR" dirty="0">
                <a:solidFill>
                  <a:srgbClr val="268BD2"/>
                </a:solidFill>
              </a:rPr>
              <a:t>=</a:t>
            </a:r>
            <a:r>
              <a:rPr lang="pt-BR" dirty="0">
                <a:solidFill>
                  <a:srgbClr val="F57D00"/>
                </a:solidFill>
              </a:rPr>
              <a:t>"</a:t>
            </a:r>
            <a:r>
              <a:rPr lang="pt-BR" dirty="0" err="1">
                <a:solidFill>
                  <a:srgbClr val="F57D00"/>
                </a:solidFill>
              </a:rPr>
              <a:t>HeaderList</a:t>
            </a:r>
            <a:r>
              <a:rPr lang="pt-BR" dirty="0">
                <a:solidFill>
                  <a:srgbClr val="F57D00"/>
                </a:solidFill>
              </a:rPr>
              <a:t>"</a:t>
            </a:r>
            <a:r>
              <a:rPr lang="pt-BR" dirty="0"/>
              <a:t> </a:t>
            </a:r>
            <a:r>
              <a:rPr lang="pt-BR" dirty="0">
                <a:solidFill>
                  <a:srgbClr val="3364AD"/>
                </a:solidFill>
              </a:rPr>
              <a:t>Header</a:t>
            </a:r>
            <a:r>
              <a:rPr lang="pt-BR" dirty="0">
                <a:solidFill>
                  <a:srgbClr val="268BD2"/>
                </a:solidFill>
              </a:rPr>
              <a:t>=</a:t>
            </a:r>
            <a:r>
              <a:rPr lang="pt-BR" dirty="0">
                <a:solidFill>
                  <a:srgbClr val="F57D00"/>
                </a:solidFill>
              </a:rPr>
              <a:t>"Header"</a:t>
            </a:r>
            <a:r>
              <a:rPr lang="pt-BR" dirty="0"/>
              <a:t> </a:t>
            </a:r>
            <a:r>
              <a:rPr lang="pt-BR" dirty="0" err="1">
                <a:solidFill>
                  <a:srgbClr val="3364AD"/>
                </a:solidFill>
              </a:rPr>
              <a:t>Footer</a:t>
            </a:r>
            <a:r>
              <a:rPr lang="pt-BR" dirty="0">
                <a:solidFill>
                  <a:srgbClr val="268BD2"/>
                </a:solidFill>
              </a:rPr>
              <a:t>=</a:t>
            </a:r>
            <a:r>
              <a:rPr lang="pt-BR" dirty="0">
                <a:solidFill>
                  <a:srgbClr val="F57D00"/>
                </a:solidFill>
              </a:rPr>
              <a:t>"</a:t>
            </a:r>
            <a:r>
              <a:rPr lang="pt-BR" dirty="0" err="1">
                <a:solidFill>
                  <a:srgbClr val="F57D00"/>
                </a:solidFill>
              </a:rPr>
              <a:t>Footer</a:t>
            </a:r>
            <a:r>
              <a:rPr lang="pt-BR" dirty="0">
                <a:solidFill>
                  <a:srgbClr val="F57D00"/>
                </a:solidFill>
              </a:rPr>
              <a:t>"</a:t>
            </a:r>
            <a:r>
              <a:rPr lang="pt-BR" dirty="0">
                <a:solidFill>
                  <a:srgbClr val="268BD2"/>
                </a:solidFill>
              </a:rPr>
              <a:t>&gt;&lt;/</a:t>
            </a:r>
            <a:r>
              <a:rPr lang="pt-BR" dirty="0">
                <a:solidFill>
                  <a:srgbClr val="3364AD"/>
                </a:solidFill>
              </a:rPr>
              <a:t>ListView</a:t>
            </a:r>
            <a:r>
              <a:rPr lang="pt-BR" dirty="0">
                <a:solidFill>
                  <a:srgbClr val="268BD2"/>
                </a:solidFill>
              </a:rPr>
              <a:t>&gt;</a:t>
            </a:r>
            <a:endParaRPr lang="pt-BR" dirty="0"/>
          </a:p>
        </p:txBody>
      </p:sp>
      <p:pic>
        <p:nvPicPr>
          <p:cNvPr id="5" name="Imagem 4"/>
          <p:cNvPicPr>
            <a:picLocks noChangeAspect="1"/>
          </p:cNvPicPr>
          <p:nvPr/>
        </p:nvPicPr>
        <p:blipFill>
          <a:blip r:embed="rId2"/>
          <a:stretch>
            <a:fillRect/>
          </a:stretch>
        </p:blipFill>
        <p:spPr>
          <a:xfrm>
            <a:off x="3069566" y="2600774"/>
            <a:ext cx="6052868" cy="3631721"/>
          </a:xfrm>
          <a:prstGeom prst="rect">
            <a:avLst/>
          </a:prstGeom>
        </p:spPr>
      </p:pic>
    </p:spTree>
    <p:extLst>
      <p:ext uri="{BB962C8B-B14F-4D97-AF65-F5344CB8AC3E}">
        <p14:creationId xmlns:p14="http://schemas.microsoft.com/office/powerpoint/2010/main" val="6043666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058400" cy="1450757"/>
          </a:xfrm>
        </p:spPr>
        <p:txBody>
          <a:bodyPr>
            <a:normAutofit fontScale="90000"/>
          </a:bodyPr>
          <a:lstStyle/>
          <a:p>
            <a:pPr>
              <a:lnSpc>
                <a:spcPct val="150000"/>
              </a:lnSpc>
            </a:pPr>
            <a:r>
              <a:rPr lang="pt-BR" dirty="0"/>
              <a:t>Estrutura ListView</a:t>
            </a:r>
            <a:br>
              <a:rPr lang="pt-BR" dirty="0"/>
            </a:br>
            <a:r>
              <a:rPr lang="pt-BR" sz="2800" dirty="0" smtClean="0"/>
              <a:t>Header / </a:t>
            </a:r>
            <a:r>
              <a:rPr lang="pt-BR" sz="2800" dirty="0" err="1" smtClean="0"/>
              <a:t>Footer</a:t>
            </a:r>
            <a:endParaRPr lang="pt-BR" dirty="0"/>
          </a:p>
        </p:txBody>
      </p:sp>
      <p:sp>
        <p:nvSpPr>
          <p:cNvPr id="3" name="Retângulo 2"/>
          <p:cNvSpPr/>
          <p:nvPr/>
        </p:nvSpPr>
        <p:spPr>
          <a:xfrm>
            <a:off x="1097280" y="2102787"/>
            <a:ext cx="4998720" cy="3416320"/>
          </a:xfrm>
          <a:prstGeom prst="rect">
            <a:avLst/>
          </a:prstGeom>
        </p:spPr>
        <p:txBody>
          <a:bodyPr wrap="square" numCol="1" anchor="ctr">
            <a:spAutoFit/>
          </a:bodyPr>
          <a:lstStyle/>
          <a:p>
            <a:r>
              <a:rPr lang="pt-BR" dirty="0">
                <a:solidFill>
                  <a:srgbClr val="268BD2"/>
                </a:solidFill>
              </a:rPr>
              <a:t>&lt;</a:t>
            </a:r>
            <a:r>
              <a:rPr lang="pt-BR" dirty="0" err="1">
                <a:solidFill>
                  <a:srgbClr val="3364AD"/>
                </a:solidFill>
              </a:rPr>
              <a:t>ListView</a:t>
            </a:r>
            <a:r>
              <a:rPr lang="pt-BR" dirty="0" err="1"/>
              <a:t>.</a:t>
            </a:r>
            <a:r>
              <a:rPr lang="pt-BR" dirty="0" err="1">
                <a:solidFill>
                  <a:srgbClr val="3364AD"/>
                </a:solidFill>
              </a:rPr>
              <a:t>Header</a:t>
            </a:r>
            <a:r>
              <a:rPr lang="pt-BR" dirty="0">
                <a:solidFill>
                  <a:srgbClr val="268BD2"/>
                </a:solidFill>
              </a:rPr>
              <a:t>&gt;</a:t>
            </a:r>
            <a:r>
              <a:rPr lang="pt-BR" dirty="0"/>
              <a:t> </a:t>
            </a:r>
            <a:endParaRPr lang="pt-BR" dirty="0" smtClean="0"/>
          </a:p>
          <a:p>
            <a:r>
              <a:rPr lang="pt-BR" dirty="0" smtClean="0">
                <a:solidFill>
                  <a:srgbClr val="268BD2"/>
                </a:solidFill>
              </a:rPr>
              <a:t>	&lt;</a:t>
            </a:r>
            <a:r>
              <a:rPr lang="pt-BR" dirty="0" err="1">
                <a:solidFill>
                  <a:srgbClr val="3364AD"/>
                </a:solidFill>
              </a:rPr>
              <a:t>StackLayout</a:t>
            </a:r>
            <a:r>
              <a:rPr lang="pt-BR" dirty="0"/>
              <a:t> </a:t>
            </a:r>
            <a:r>
              <a:rPr lang="pt-BR" dirty="0" err="1">
                <a:solidFill>
                  <a:srgbClr val="3364AD"/>
                </a:solidFill>
              </a:rPr>
              <a:t>Orientation</a:t>
            </a:r>
            <a:r>
              <a:rPr lang="pt-BR" dirty="0">
                <a:solidFill>
                  <a:srgbClr val="268BD2"/>
                </a:solidFill>
              </a:rPr>
              <a:t>=</a:t>
            </a:r>
            <a:r>
              <a:rPr lang="pt-BR" dirty="0">
                <a:solidFill>
                  <a:srgbClr val="F57D00"/>
                </a:solidFill>
              </a:rPr>
              <a:t>"Horizontal"</a:t>
            </a:r>
            <a:r>
              <a:rPr lang="pt-BR" dirty="0">
                <a:solidFill>
                  <a:srgbClr val="268BD2"/>
                </a:solidFill>
              </a:rPr>
              <a:t>&gt;</a:t>
            </a:r>
            <a:r>
              <a:rPr lang="pt-BR" dirty="0"/>
              <a:t> </a:t>
            </a:r>
            <a:r>
              <a:rPr lang="pt-BR" dirty="0" smtClean="0"/>
              <a:t>		</a:t>
            </a:r>
            <a:r>
              <a:rPr lang="pt-BR" dirty="0" smtClean="0">
                <a:solidFill>
                  <a:srgbClr val="268BD2"/>
                </a:solidFill>
              </a:rPr>
              <a:t>&lt;</a:t>
            </a:r>
            <a:r>
              <a:rPr lang="pt-BR" dirty="0" err="1">
                <a:solidFill>
                  <a:srgbClr val="3364AD"/>
                </a:solidFill>
              </a:rPr>
              <a:t>Label</a:t>
            </a:r>
            <a:r>
              <a:rPr lang="pt-BR" dirty="0"/>
              <a:t> </a:t>
            </a:r>
            <a:r>
              <a:rPr lang="pt-BR" dirty="0" err="1">
                <a:solidFill>
                  <a:srgbClr val="3364AD"/>
                </a:solidFill>
              </a:rPr>
              <a:t>Text</a:t>
            </a:r>
            <a:r>
              <a:rPr lang="pt-BR" dirty="0">
                <a:solidFill>
                  <a:srgbClr val="268BD2"/>
                </a:solidFill>
              </a:rPr>
              <a:t>=</a:t>
            </a:r>
            <a:r>
              <a:rPr lang="pt-BR" dirty="0">
                <a:solidFill>
                  <a:srgbClr val="F57D00"/>
                </a:solidFill>
              </a:rPr>
              <a:t>"Header"</a:t>
            </a:r>
            <a:r>
              <a:rPr lang="pt-BR" dirty="0"/>
              <a:t> </a:t>
            </a:r>
            <a:r>
              <a:rPr lang="pt-BR" dirty="0" err="1">
                <a:solidFill>
                  <a:srgbClr val="3364AD"/>
                </a:solidFill>
              </a:rPr>
              <a:t>TextColor</a:t>
            </a:r>
            <a:r>
              <a:rPr lang="pt-BR" dirty="0">
                <a:solidFill>
                  <a:srgbClr val="268BD2"/>
                </a:solidFill>
              </a:rPr>
              <a:t>=</a:t>
            </a:r>
            <a:r>
              <a:rPr lang="pt-BR" dirty="0">
                <a:solidFill>
                  <a:srgbClr val="F57D00"/>
                </a:solidFill>
              </a:rPr>
              <a:t>"Olive"</a:t>
            </a:r>
            <a:r>
              <a:rPr lang="pt-BR" dirty="0"/>
              <a:t> </a:t>
            </a:r>
            <a:r>
              <a:rPr lang="pt-BR" dirty="0" err="1">
                <a:solidFill>
                  <a:srgbClr val="3364AD"/>
                </a:solidFill>
              </a:rPr>
              <a:t>BackgroundColor</a:t>
            </a:r>
            <a:r>
              <a:rPr lang="pt-BR" dirty="0">
                <a:solidFill>
                  <a:srgbClr val="268BD2"/>
                </a:solidFill>
              </a:rPr>
              <a:t>=</a:t>
            </a:r>
            <a:r>
              <a:rPr lang="pt-BR" dirty="0">
                <a:solidFill>
                  <a:srgbClr val="F57D00"/>
                </a:solidFill>
              </a:rPr>
              <a:t>"</a:t>
            </a:r>
            <a:r>
              <a:rPr lang="pt-BR" dirty="0" err="1">
                <a:solidFill>
                  <a:srgbClr val="F57D00"/>
                </a:solidFill>
              </a:rPr>
              <a:t>Red</a:t>
            </a:r>
            <a:r>
              <a:rPr lang="pt-BR" dirty="0">
                <a:solidFill>
                  <a:srgbClr val="F57D00"/>
                </a:solidFill>
              </a:rPr>
              <a:t>"</a:t>
            </a:r>
            <a:r>
              <a:rPr lang="pt-BR" dirty="0"/>
              <a:t> </a:t>
            </a:r>
            <a:r>
              <a:rPr lang="pt-BR" dirty="0">
                <a:solidFill>
                  <a:srgbClr val="268BD2"/>
                </a:solidFill>
              </a:rPr>
              <a:t>/&gt;</a:t>
            </a:r>
            <a:r>
              <a:rPr lang="pt-BR" dirty="0"/>
              <a:t> </a:t>
            </a:r>
            <a:endParaRPr lang="pt-BR" dirty="0" smtClean="0"/>
          </a:p>
          <a:p>
            <a:r>
              <a:rPr lang="pt-BR" dirty="0" smtClean="0">
                <a:solidFill>
                  <a:srgbClr val="268BD2"/>
                </a:solidFill>
              </a:rPr>
              <a:t>	&lt;/</a:t>
            </a:r>
            <a:r>
              <a:rPr lang="pt-BR" dirty="0" err="1">
                <a:solidFill>
                  <a:srgbClr val="3364AD"/>
                </a:solidFill>
              </a:rPr>
              <a:t>StackLayout</a:t>
            </a:r>
            <a:r>
              <a:rPr lang="pt-BR" dirty="0">
                <a:solidFill>
                  <a:srgbClr val="268BD2"/>
                </a:solidFill>
              </a:rPr>
              <a:t>&gt;</a:t>
            </a:r>
            <a:r>
              <a:rPr lang="pt-BR" dirty="0"/>
              <a:t> </a:t>
            </a:r>
            <a:endParaRPr lang="pt-BR" dirty="0" smtClean="0"/>
          </a:p>
          <a:p>
            <a:r>
              <a:rPr lang="pt-BR" dirty="0" smtClean="0">
                <a:solidFill>
                  <a:srgbClr val="268BD2"/>
                </a:solidFill>
              </a:rPr>
              <a:t>&lt;/</a:t>
            </a:r>
            <a:r>
              <a:rPr lang="pt-BR" dirty="0" err="1">
                <a:solidFill>
                  <a:srgbClr val="3364AD"/>
                </a:solidFill>
              </a:rPr>
              <a:t>ListView</a:t>
            </a:r>
            <a:r>
              <a:rPr lang="pt-BR" dirty="0" err="1"/>
              <a:t>.</a:t>
            </a:r>
            <a:r>
              <a:rPr lang="pt-BR" dirty="0" err="1">
                <a:solidFill>
                  <a:srgbClr val="555753"/>
                </a:solidFill>
              </a:rPr>
              <a:t>Header</a:t>
            </a:r>
            <a:r>
              <a:rPr lang="pt-BR" dirty="0">
                <a:solidFill>
                  <a:srgbClr val="268BD2"/>
                </a:solidFill>
              </a:rPr>
              <a:t>&gt;</a:t>
            </a:r>
            <a:r>
              <a:rPr lang="pt-BR" dirty="0"/>
              <a:t> </a:t>
            </a:r>
            <a:endParaRPr lang="pt-BR" dirty="0" smtClean="0"/>
          </a:p>
          <a:p>
            <a:r>
              <a:rPr lang="pt-BR" dirty="0" smtClean="0">
                <a:solidFill>
                  <a:srgbClr val="268BD2"/>
                </a:solidFill>
              </a:rPr>
              <a:t>&lt;</a:t>
            </a:r>
            <a:r>
              <a:rPr lang="pt-BR" dirty="0" err="1">
                <a:solidFill>
                  <a:srgbClr val="3364AD"/>
                </a:solidFill>
              </a:rPr>
              <a:t>ListView</a:t>
            </a:r>
            <a:r>
              <a:rPr lang="pt-BR" dirty="0" err="1"/>
              <a:t>.</a:t>
            </a:r>
            <a:r>
              <a:rPr lang="pt-BR" dirty="0" err="1">
                <a:solidFill>
                  <a:srgbClr val="3364AD"/>
                </a:solidFill>
              </a:rPr>
              <a:t>Footer</a:t>
            </a:r>
            <a:r>
              <a:rPr lang="pt-BR" dirty="0">
                <a:solidFill>
                  <a:srgbClr val="268BD2"/>
                </a:solidFill>
              </a:rPr>
              <a:t>&gt;</a:t>
            </a:r>
            <a:r>
              <a:rPr lang="pt-BR" dirty="0"/>
              <a:t> </a:t>
            </a:r>
            <a:endParaRPr lang="pt-BR" dirty="0" smtClean="0"/>
          </a:p>
          <a:p>
            <a:r>
              <a:rPr lang="pt-BR" dirty="0" smtClean="0">
                <a:solidFill>
                  <a:srgbClr val="268BD2"/>
                </a:solidFill>
              </a:rPr>
              <a:t>	&lt;</a:t>
            </a:r>
            <a:r>
              <a:rPr lang="pt-BR" dirty="0" err="1">
                <a:solidFill>
                  <a:srgbClr val="3364AD"/>
                </a:solidFill>
              </a:rPr>
              <a:t>StackLayout</a:t>
            </a:r>
            <a:r>
              <a:rPr lang="pt-BR" dirty="0"/>
              <a:t> </a:t>
            </a:r>
            <a:r>
              <a:rPr lang="pt-BR" dirty="0" err="1">
                <a:solidFill>
                  <a:srgbClr val="3364AD"/>
                </a:solidFill>
              </a:rPr>
              <a:t>Orientation</a:t>
            </a:r>
            <a:r>
              <a:rPr lang="pt-BR" dirty="0">
                <a:solidFill>
                  <a:srgbClr val="268BD2"/>
                </a:solidFill>
              </a:rPr>
              <a:t>=</a:t>
            </a:r>
            <a:r>
              <a:rPr lang="pt-BR" dirty="0">
                <a:solidFill>
                  <a:srgbClr val="F57D00"/>
                </a:solidFill>
              </a:rPr>
              <a:t>"Horizontal"</a:t>
            </a:r>
            <a:r>
              <a:rPr lang="pt-BR" dirty="0">
                <a:solidFill>
                  <a:srgbClr val="268BD2"/>
                </a:solidFill>
              </a:rPr>
              <a:t>&gt;</a:t>
            </a:r>
            <a:r>
              <a:rPr lang="pt-BR" dirty="0"/>
              <a:t> </a:t>
            </a:r>
            <a:r>
              <a:rPr lang="pt-BR" dirty="0" smtClean="0"/>
              <a:t>			</a:t>
            </a:r>
            <a:r>
              <a:rPr lang="pt-BR" dirty="0" smtClean="0">
                <a:solidFill>
                  <a:srgbClr val="268BD2"/>
                </a:solidFill>
              </a:rPr>
              <a:t>&lt;</a:t>
            </a:r>
            <a:r>
              <a:rPr lang="pt-BR" dirty="0" err="1">
                <a:solidFill>
                  <a:srgbClr val="3364AD"/>
                </a:solidFill>
              </a:rPr>
              <a:t>Label</a:t>
            </a:r>
            <a:r>
              <a:rPr lang="pt-BR" dirty="0"/>
              <a:t> </a:t>
            </a:r>
            <a:r>
              <a:rPr lang="pt-BR" dirty="0" err="1">
                <a:solidFill>
                  <a:srgbClr val="3364AD"/>
                </a:solidFill>
              </a:rPr>
              <a:t>Text</a:t>
            </a:r>
            <a:r>
              <a:rPr lang="pt-BR" dirty="0">
                <a:solidFill>
                  <a:srgbClr val="268BD2"/>
                </a:solidFill>
              </a:rPr>
              <a:t>=</a:t>
            </a:r>
            <a:r>
              <a:rPr lang="pt-BR" dirty="0">
                <a:solidFill>
                  <a:srgbClr val="F57D00"/>
                </a:solidFill>
              </a:rPr>
              <a:t>"</a:t>
            </a:r>
            <a:r>
              <a:rPr lang="pt-BR" dirty="0" err="1">
                <a:solidFill>
                  <a:srgbClr val="F57D00"/>
                </a:solidFill>
              </a:rPr>
              <a:t>Footer</a:t>
            </a:r>
            <a:r>
              <a:rPr lang="pt-BR" dirty="0">
                <a:solidFill>
                  <a:srgbClr val="F57D00"/>
                </a:solidFill>
              </a:rPr>
              <a:t>"</a:t>
            </a:r>
            <a:r>
              <a:rPr lang="pt-BR" dirty="0"/>
              <a:t> </a:t>
            </a:r>
            <a:r>
              <a:rPr lang="pt-BR" dirty="0" err="1">
                <a:solidFill>
                  <a:srgbClr val="3364AD"/>
                </a:solidFill>
              </a:rPr>
              <a:t>TextColor</a:t>
            </a:r>
            <a:r>
              <a:rPr lang="pt-BR" dirty="0">
                <a:solidFill>
                  <a:srgbClr val="268BD2"/>
                </a:solidFill>
              </a:rPr>
              <a:t>=</a:t>
            </a:r>
            <a:r>
              <a:rPr lang="pt-BR" dirty="0">
                <a:solidFill>
                  <a:srgbClr val="F57D00"/>
                </a:solidFill>
              </a:rPr>
              <a:t>"Gray"</a:t>
            </a:r>
            <a:r>
              <a:rPr lang="pt-BR" dirty="0"/>
              <a:t> </a:t>
            </a:r>
            <a:r>
              <a:rPr lang="pt-BR" dirty="0" err="1">
                <a:solidFill>
                  <a:srgbClr val="3364AD"/>
                </a:solidFill>
              </a:rPr>
              <a:t>BackgroundColor</a:t>
            </a:r>
            <a:r>
              <a:rPr lang="pt-BR" dirty="0">
                <a:solidFill>
                  <a:srgbClr val="268BD2"/>
                </a:solidFill>
              </a:rPr>
              <a:t>=</a:t>
            </a:r>
            <a:r>
              <a:rPr lang="pt-BR" dirty="0">
                <a:solidFill>
                  <a:srgbClr val="F57D00"/>
                </a:solidFill>
              </a:rPr>
              <a:t>"Blue"</a:t>
            </a:r>
            <a:r>
              <a:rPr lang="pt-BR" dirty="0"/>
              <a:t> </a:t>
            </a:r>
            <a:r>
              <a:rPr lang="pt-BR" dirty="0">
                <a:solidFill>
                  <a:srgbClr val="268BD2"/>
                </a:solidFill>
              </a:rPr>
              <a:t>/&gt;</a:t>
            </a:r>
            <a:r>
              <a:rPr lang="pt-BR" dirty="0"/>
              <a:t> </a:t>
            </a:r>
            <a:endParaRPr lang="pt-BR" dirty="0" smtClean="0"/>
          </a:p>
          <a:p>
            <a:r>
              <a:rPr lang="pt-BR" dirty="0" smtClean="0">
                <a:solidFill>
                  <a:srgbClr val="268BD2"/>
                </a:solidFill>
              </a:rPr>
              <a:t>	&lt;/</a:t>
            </a:r>
            <a:r>
              <a:rPr lang="pt-BR" dirty="0" err="1">
                <a:solidFill>
                  <a:srgbClr val="3364AD"/>
                </a:solidFill>
              </a:rPr>
              <a:t>StackLayout</a:t>
            </a:r>
            <a:r>
              <a:rPr lang="pt-BR" dirty="0">
                <a:solidFill>
                  <a:srgbClr val="268BD2"/>
                </a:solidFill>
              </a:rPr>
              <a:t>&gt;</a:t>
            </a:r>
            <a:r>
              <a:rPr lang="pt-BR" dirty="0"/>
              <a:t> </a:t>
            </a:r>
            <a:endParaRPr lang="pt-BR" dirty="0" smtClean="0"/>
          </a:p>
          <a:p>
            <a:r>
              <a:rPr lang="pt-BR" dirty="0" smtClean="0">
                <a:solidFill>
                  <a:srgbClr val="268BD2"/>
                </a:solidFill>
              </a:rPr>
              <a:t>&lt;/</a:t>
            </a:r>
            <a:r>
              <a:rPr lang="pt-BR" dirty="0" err="1">
                <a:solidFill>
                  <a:srgbClr val="3364AD"/>
                </a:solidFill>
              </a:rPr>
              <a:t>ListView</a:t>
            </a:r>
            <a:r>
              <a:rPr lang="pt-BR" dirty="0" err="1"/>
              <a:t>.</a:t>
            </a:r>
            <a:r>
              <a:rPr lang="pt-BR" dirty="0" err="1">
                <a:solidFill>
                  <a:srgbClr val="3364AD"/>
                </a:solidFill>
              </a:rPr>
              <a:t>Footer</a:t>
            </a:r>
            <a:r>
              <a:rPr lang="pt-BR" dirty="0">
                <a:solidFill>
                  <a:srgbClr val="268BD2"/>
                </a:solidFill>
              </a:rPr>
              <a:t>&gt;</a:t>
            </a:r>
            <a:endParaRPr lang="pt-BR" dirty="0"/>
          </a:p>
        </p:txBody>
      </p:sp>
      <p:pic>
        <p:nvPicPr>
          <p:cNvPr id="6" name="Imagem 5"/>
          <p:cNvPicPr>
            <a:picLocks noChangeAspect="1"/>
          </p:cNvPicPr>
          <p:nvPr/>
        </p:nvPicPr>
        <p:blipFill>
          <a:blip r:embed="rId2"/>
          <a:stretch>
            <a:fillRect/>
          </a:stretch>
        </p:blipFill>
        <p:spPr>
          <a:xfrm>
            <a:off x="5817707" y="2316323"/>
            <a:ext cx="5337973" cy="3202784"/>
          </a:xfrm>
          <a:prstGeom prst="rect">
            <a:avLst/>
          </a:prstGeom>
        </p:spPr>
      </p:pic>
    </p:spTree>
    <p:extLst>
      <p:ext uri="{BB962C8B-B14F-4D97-AF65-F5344CB8AC3E}">
        <p14:creationId xmlns:p14="http://schemas.microsoft.com/office/powerpoint/2010/main" val="661304611"/>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o">
  <a:themeElements>
    <a:clrScheme name="Retrospecto">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o">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1637</TotalTime>
  <Words>343</Words>
  <Application>Microsoft Macintosh PowerPoint</Application>
  <PresentationFormat>Widescreen</PresentationFormat>
  <Paragraphs>108</Paragraphs>
  <Slides>23</Slides>
  <Notes>5</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23</vt:i4>
      </vt:variant>
    </vt:vector>
  </HeadingPairs>
  <TitlesOfParts>
    <vt:vector size="28" baseType="lpstr">
      <vt:lpstr>Calibri</vt:lpstr>
      <vt:lpstr>Calibri Light</vt:lpstr>
      <vt:lpstr>Menlo</vt:lpstr>
      <vt:lpstr>Arial</vt:lpstr>
      <vt:lpstr>Retrospecto</vt:lpstr>
      <vt:lpstr>CURSO XAMARIN</vt:lpstr>
      <vt:lpstr>LISTVIEW</vt:lpstr>
      <vt:lpstr>ListView</vt:lpstr>
      <vt:lpstr>ListView</vt:lpstr>
      <vt:lpstr>Estrutura ListView</vt:lpstr>
      <vt:lpstr>Estrutura ListView</vt:lpstr>
      <vt:lpstr>Estrutura ListView Header / Footer</vt:lpstr>
      <vt:lpstr>Estrutura ListView Header / Footer</vt:lpstr>
      <vt:lpstr>Estrutura ListView Header / Footer</vt:lpstr>
      <vt:lpstr>Funcionalidades de uma ListView Refresh</vt:lpstr>
      <vt:lpstr>Funcionalidades de uma ListView Selecionar item</vt:lpstr>
      <vt:lpstr>Funcionalidades de uma ListView Selecionar item</vt:lpstr>
      <vt:lpstr>Funcionalidades de uma ListView  Ações de Contexto</vt:lpstr>
      <vt:lpstr>Funcionalidades de uma ListView  Ações de Contexto</vt:lpstr>
      <vt:lpstr>Funcionalidades de uma ListView  Ações de Contexto - Command</vt:lpstr>
      <vt:lpstr>Funcionalidades de uma ListView  Ações de Contexto - Command</vt:lpstr>
      <vt:lpstr>Funcionalidades de uma ListView  Ações de Contexto - Clicked</vt:lpstr>
      <vt:lpstr>Funcionalidades de uma ListView  Ações de Contexto - Clicked</vt:lpstr>
      <vt:lpstr>Perfomance da ListView RetainElement</vt:lpstr>
      <vt:lpstr>Perfomance da ListView  RetainElement</vt:lpstr>
      <vt:lpstr>Perfomance da ListView  RecycleElement</vt:lpstr>
      <vt:lpstr>Perfomance da ListView  RecycleElement</vt:lpstr>
      <vt:lpstr>Perfomance da ListView </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CURSO XAMARIN FORMS</dc:title>
  <dc:creator>Carlos Henrique Rocha Gabriel</dc:creator>
  <cp:lastModifiedBy>Carlos Henrique Rocha Gabriel</cp:lastModifiedBy>
  <cp:revision>50</cp:revision>
  <dcterms:created xsi:type="dcterms:W3CDTF">2017-02-18T01:47:58Z</dcterms:created>
  <dcterms:modified xsi:type="dcterms:W3CDTF">2017-05-01T16:45:03Z</dcterms:modified>
</cp:coreProperties>
</file>

<file path=docProps/thumbnail.jpeg>
</file>